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62" r:id="rId4"/>
    <p:sldId id="275" r:id="rId5"/>
    <p:sldId id="264" r:id="rId6"/>
    <p:sldId id="263" r:id="rId7"/>
    <p:sldId id="265" r:id="rId8"/>
    <p:sldId id="266" r:id="rId9"/>
    <p:sldId id="269" r:id="rId10"/>
    <p:sldId id="271" r:id="rId11"/>
    <p:sldId id="272" r:id="rId12"/>
    <p:sldId id="273" r:id="rId13"/>
    <p:sldId id="270" r:id="rId14"/>
    <p:sldId id="278"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A46"/>
    <a:srgbClr val="2E75B6"/>
    <a:srgbClr val="406E97"/>
    <a:srgbClr val="90B2D0"/>
    <a:srgbClr val="F08F14"/>
    <a:srgbClr val="FFFFFF"/>
    <a:srgbClr val="F8F8F8"/>
    <a:srgbClr val="73A9D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808" autoAdjust="0"/>
    <p:restoredTop sz="58237" autoAdjust="0"/>
  </p:normalViewPr>
  <p:slideViewPr>
    <p:cSldViewPr snapToGrid="0" showGuides="1">
      <p:cViewPr varScale="1">
        <p:scale>
          <a:sx n="41" d="100"/>
          <a:sy n="41" d="100"/>
        </p:scale>
        <p:origin x="-1986"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2134F-DE87-42E8-B0FC-96F5C9CF8A1A}" type="datetimeFigureOut">
              <a:rPr lang="en-GB" smtClean="0"/>
              <a:pPr/>
              <a:t>18/03/2019</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B35E1-9AA0-4E03-A25C-1859EA53407C}" type="slidenum">
              <a:rPr lang="en-GB" smtClean="0"/>
              <a:pPr/>
              <a:t>‹Nº›</a:t>
            </a:fld>
            <a:endParaRPr lang="en-GB"/>
          </a:p>
        </p:txBody>
      </p:sp>
    </p:spTree>
    <p:extLst>
      <p:ext uri="{BB962C8B-B14F-4D97-AF65-F5344CB8AC3E}">
        <p14:creationId xmlns:p14="http://schemas.microsoft.com/office/powerpoint/2010/main" xmlns="" val="1041476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1</a:t>
            </a:fld>
            <a:endParaRPr lang="en-GB"/>
          </a:p>
        </p:txBody>
      </p:sp>
    </p:spTree>
    <p:extLst>
      <p:ext uri="{BB962C8B-B14F-4D97-AF65-F5344CB8AC3E}">
        <p14:creationId xmlns:p14="http://schemas.microsoft.com/office/powerpoint/2010/main" xmlns="" val="1887489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10</a:t>
            </a:fld>
            <a:endParaRPr lang="en-GB"/>
          </a:p>
        </p:txBody>
      </p:sp>
    </p:spTree>
    <p:extLst>
      <p:ext uri="{BB962C8B-B14F-4D97-AF65-F5344CB8AC3E}">
        <p14:creationId xmlns:p14="http://schemas.microsoft.com/office/powerpoint/2010/main" xmlns="" val="2274931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11</a:t>
            </a:fld>
            <a:endParaRPr lang="en-GB"/>
          </a:p>
        </p:txBody>
      </p:sp>
    </p:spTree>
    <p:extLst>
      <p:ext uri="{BB962C8B-B14F-4D97-AF65-F5344CB8AC3E}">
        <p14:creationId xmlns:p14="http://schemas.microsoft.com/office/powerpoint/2010/main" xmlns="" val="2883007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12</a:t>
            </a:fld>
            <a:endParaRPr lang="en-GB"/>
          </a:p>
        </p:txBody>
      </p:sp>
    </p:spTree>
    <p:extLst>
      <p:ext uri="{BB962C8B-B14F-4D97-AF65-F5344CB8AC3E}">
        <p14:creationId xmlns:p14="http://schemas.microsoft.com/office/powerpoint/2010/main" xmlns="" val="2665559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13</a:t>
            </a:fld>
            <a:endParaRPr lang="en-GB"/>
          </a:p>
        </p:txBody>
      </p:sp>
    </p:spTree>
    <p:extLst>
      <p:ext uri="{BB962C8B-B14F-4D97-AF65-F5344CB8AC3E}">
        <p14:creationId xmlns:p14="http://schemas.microsoft.com/office/powerpoint/2010/main" xmlns="" val="3329816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14</a:t>
            </a:fld>
            <a:endParaRPr lang="en-GB"/>
          </a:p>
        </p:txBody>
      </p:sp>
    </p:spTree>
    <p:extLst>
      <p:ext uri="{BB962C8B-B14F-4D97-AF65-F5344CB8AC3E}">
        <p14:creationId xmlns:p14="http://schemas.microsoft.com/office/powerpoint/2010/main" xmlns="" val="2171640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2</a:t>
            </a:fld>
            <a:endParaRPr lang="en-GB"/>
          </a:p>
        </p:txBody>
      </p:sp>
    </p:spTree>
    <p:extLst>
      <p:ext uri="{BB962C8B-B14F-4D97-AF65-F5344CB8AC3E}">
        <p14:creationId xmlns:p14="http://schemas.microsoft.com/office/powerpoint/2010/main" xmlns="" val="110435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3</a:t>
            </a:fld>
            <a:endParaRPr lang="en-GB"/>
          </a:p>
        </p:txBody>
      </p:sp>
    </p:spTree>
    <p:extLst>
      <p:ext uri="{BB962C8B-B14F-4D97-AF65-F5344CB8AC3E}">
        <p14:creationId xmlns:p14="http://schemas.microsoft.com/office/powerpoint/2010/main" xmlns="" val="208309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4</a:t>
            </a:fld>
            <a:endParaRPr lang="en-GB"/>
          </a:p>
        </p:txBody>
      </p:sp>
    </p:spTree>
    <p:extLst>
      <p:ext uri="{BB962C8B-B14F-4D97-AF65-F5344CB8AC3E}">
        <p14:creationId xmlns:p14="http://schemas.microsoft.com/office/powerpoint/2010/main" xmlns="" val="93663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5</a:t>
            </a:fld>
            <a:endParaRPr lang="en-GB"/>
          </a:p>
        </p:txBody>
      </p:sp>
    </p:spTree>
    <p:extLst>
      <p:ext uri="{BB962C8B-B14F-4D97-AF65-F5344CB8AC3E}">
        <p14:creationId xmlns:p14="http://schemas.microsoft.com/office/powerpoint/2010/main" xmlns="" val="353992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6</a:t>
            </a:fld>
            <a:endParaRPr lang="en-GB"/>
          </a:p>
        </p:txBody>
      </p:sp>
    </p:spTree>
    <p:extLst>
      <p:ext uri="{BB962C8B-B14F-4D97-AF65-F5344CB8AC3E}">
        <p14:creationId xmlns:p14="http://schemas.microsoft.com/office/powerpoint/2010/main" xmlns="" val="792851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7</a:t>
            </a:fld>
            <a:endParaRPr lang="en-GB"/>
          </a:p>
        </p:txBody>
      </p:sp>
    </p:spTree>
    <p:extLst>
      <p:ext uri="{BB962C8B-B14F-4D97-AF65-F5344CB8AC3E}">
        <p14:creationId xmlns:p14="http://schemas.microsoft.com/office/powerpoint/2010/main" xmlns="" val="3103029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8</a:t>
            </a:fld>
            <a:endParaRPr lang="en-GB"/>
          </a:p>
        </p:txBody>
      </p:sp>
    </p:spTree>
    <p:extLst>
      <p:ext uri="{BB962C8B-B14F-4D97-AF65-F5344CB8AC3E}">
        <p14:creationId xmlns:p14="http://schemas.microsoft.com/office/powerpoint/2010/main" xmlns="" val="3205636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pPr/>
              <a:t>9</a:t>
            </a:fld>
            <a:endParaRPr lang="en-GB"/>
          </a:p>
        </p:txBody>
      </p:sp>
    </p:spTree>
    <p:extLst>
      <p:ext uri="{BB962C8B-B14F-4D97-AF65-F5344CB8AC3E}">
        <p14:creationId xmlns:p14="http://schemas.microsoft.com/office/powerpoint/2010/main" xmlns="" val="373982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9958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225722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150256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298691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368809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84432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150766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304514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243333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129995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160583F-EB72-42F0-93BF-0E219E1347ED}" type="datetimeFigureOut">
              <a:rPr lang="es-ES" smtClean="0"/>
              <a:pPr/>
              <a:t>18/03/2019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396027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0583F-EB72-42F0-93BF-0E219E1347ED}" type="datetimeFigureOut">
              <a:rPr lang="es-ES" smtClean="0"/>
              <a:pPr/>
              <a:t>18/03/2019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A63C8-A4E0-4B5F-A650-9636B781C97C}" type="slidenum">
              <a:rPr lang="es-ES" smtClean="0"/>
              <a:pPr/>
              <a:t>‹Nº›</a:t>
            </a:fld>
            <a:endParaRPr lang="es-ES"/>
          </a:p>
        </p:txBody>
      </p:sp>
    </p:spTree>
    <p:extLst>
      <p:ext uri="{BB962C8B-B14F-4D97-AF65-F5344CB8AC3E}">
        <p14:creationId xmlns:p14="http://schemas.microsoft.com/office/powerpoint/2010/main" xmlns="" val="1591445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espublica.unizar.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aeca.es/44th-world-continuous-auditing-and-reporting-symposium/"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espublica.unizar.e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aeca.es/44th-world-continuous-auditing-and-reporting-symposium/"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jpe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72319" y="1505415"/>
            <a:ext cx="9907976" cy="1784195"/>
          </a:xfrm>
        </p:spPr>
        <p:txBody>
          <a:bodyPr>
            <a:normAutofit fontScale="90000"/>
          </a:bodyPr>
          <a:lstStyle/>
          <a:p>
            <a:r>
              <a:rPr lang="en-US" sz="4800" b="1" dirty="0" smtClean="0"/>
              <a:t>Social Media adoption by Audit Institutions. A comparative analysis of the EU and the US.</a:t>
            </a:r>
            <a:endParaRPr lang="es-ES" sz="4800" dirty="0"/>
          </a:p>
        </p:txBody>
      </p:sp>
      <p:sp>
        <p:nvSpPr>
          <p:cNvPr id="3" name="Subtítulo 2"/>
          <p:cNvSpPr>
            <a:spLocks noGrp="1"/>
          </p:cNvSpPr>
          <p:nvPr>
            <p:ph type="subTitle" idx="1"/>
          </p:nvPr>
        </p:nvSpPr>
        <p:spPr>
          <a:xfrm>
            <a:off x="1524000" y="4177321"/>
            <a:ext cx="9144000" cy="2538078"/>
          </a:xfrm>
        </p:spPr>
        <p:txBody>
          <a:bodyPr>
            <a:normAutofit/>
          </a:bodyPr>
          <a:lstStyle/>
          <a:p>
            <a:r>
              <a:rPr lang="en-GB" dirty="0" smtClean="0"/>
              <a:t>Lourdes Torres, Sonia Royo and Jaime García-Rayado</a:t>
            </a:r>
          </a:p>
          <a:p>
            <a:r>
              <a:rPr lang="en-GB" sz="2800" dirty="0" err="1" smtClean="0"/>
              <a:t>Gespública</a:t>
            </a:r>
            <a:endParaRPr lang="en-GB" sz="2800" dirty="0" smtClean="0"/>
          </a:p>
          <a:p>
            <a:r>
              <a:rPr lang="en-GB" sz="2000" dirty="0" smtClean="0"/>
              <a:t> </a:t>
            </a:r>
            <a:r>
              <a:rPr lang="es-ES" altLang="ko-KR" sz="2000" u="sng" dirty="0" smtClean="0">
                <a:ea typeface="굴림" pitchFamily="34" charset="-127"/>
                <a:hlinkClick r:id="rId3"/>
              </a:rPr>
              <a:t>h</a:t>
            </a:r>
            <a:r>
              <a:rPr lang="es-ES" altLang="es-ES" sz="2000" u="sng" dirty="0" smtClean="0">
                <a:hlinkClick r:id="rId3"/>
              </a:rPr>
              <a:t>ttp</a:t>
            </a:r>
            <a:r>
              <a:rPr lang="es-ES" altLang="es-ES" sz="2000" u="sng" dirty="0">
                <a:hlinkClick r:id="rId3"/>
              </a:rPr>
              <a:t>://gespublica.unizar.es</a:t>
            </a:r>
            <a:r>
              <a:rPr lang="es-ES" altLang="es-ES" sz="2000" u="sng" dirty="0" smtClean="0">
                <a:hlinkClick r:id="rId3"/>
              </a:rPr>
              <a:t>/</a:t>
            </a:r>
            <a:endParaRPr lang="en-GB" sz="2000" dirty="0" smtClean="0"/>
          </a:p>
          <a:p>
            <a:endParaRPr lang="en-GB" sz="2000" dirty="0" smtClean="0"/>
          </a:p>
          <a:p>
            <a:endParaRPr lang="en-GB" sz="2000" dirty="0"/>
          </a:p>
        </p:txBody>
      </p:sp>
      <p:pic>
        <p:nvPicPr>
          <p:cNvPr id="4" name="Imagen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328638" y="5950513"/>
            <a:ext cx="2863362" cy="894801"/>
          </a:xfrm>
          <a:prstGeom prst="rect">
            <a:avLst/>
          </a:prstGeom>
        </p:spPr>
      </p:pic>
      <p:pic>
        <p:nvPicPr>
          <p:cNvPr id="8"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6105799"/>
            <a:ext cx="2411412"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ángulo 8"/>
          <p:cNvSpPr/>
          <p:nvPr/>
        </p:nvSpPr>
        <p:spPr>
          <a:xfrm>
            <a:off x="2638575" y="370360"/>
            <a:ext cx="7554312" cy="885371"/>
          </a:xfrm>
          <a:prstGeom prst="rect">
            <a:avLst/>
          </a:prstGeom>
        </p:spPr>
        <p:txBody>
          <a:bodyPr wrap="none">
            <a:spAutoFit/>
          </a:bodyPr>
          <a:lstStyle/>
          <a:p>
            <a:pPr algn="ctr">
              <a:lnSpc>
                <a:spcPct val="90000"/>
              </a:lnSpc>
              <a:spcBef>
                <a:spcPts val="1000"/>
              </a:spcBef>
            </a:pPr>
            <a:r>
              <a:rPr lang="en-US" sz="2400" dirty="0"/>
              <a:t>44th World Continuous Auditing and Reporting </a:t>
            </a:r>
            <a:r>
              <a:rPr lang="en-US" sz="2400" dirty="0" smtClean="0"/>
              <a:t>Symposium</a:t>
            </a:r>
          </a:p>
          <a:p>
            <a:pPr algn="ctr">
              <a:lnSpc>
                <a:spcPct val="90000"/>
              </a:lnSpc>
              <a:spcBef>
                <a:spcPts val="1000"/>
              </a:spcBef>
            </a:pPr>
            <a:r>
              <a:rPr lang="en-US" sz="2400" dirty="0" smtClean="0"/>
              <a:t> </a:t>
            </a:r>
            <a:r>
              <a:rPr lang="en-US" sz="2000" dirty="0" smtClean="0"/>
              <a:t>Seville (Spain) 21-22 March, 2019</a:t>
            </a:r>
            <a:endParaRPr lang="en-US" sz="2000" dirty="0">
              <a:hlinkClick r:id="rId6"/>
            </a:endParaRPr>
          </a:p>
        </p:txBody>
      </p:sp>
    </p:spTree>
    <p:extLst>
      <p:ext uri="{BB962C8B-B14F-4D97-AF65-F5344CB8AC3E}">
        <p14:creationId xmlns:p14="http://schemas.microsoft.com/office/powerpoint/2010/main" xmlns="" val="1873677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91243" y="569940"/>
            <a:ext cx="11084941" cy="415498"/>
          </a:xfrm>
          <a:prstGeom prst="rect">
            <a:avLst/>
          </a:prstGeom>
          <a:noFill/>
        </p:spPr>
        <p:txBody>
          <a:bodyPr wrap="square" tIns="0" rtlCol="0">
            <a:spAutoFit/>
          </a:bodyPr>
          <a:lstStyle/>
          <a:p>
            <a:r>
              <a:rPr lang="en-US" sz="2400" b="1" dirty="0"/>
              <a:t>RQ2. Can any patterns of adoption be identified? </a:t>
            </a:r>
          </a:p>
        </p:txBody>
      </p:sp>
      <p:graphicFrame>
        <p:nvGraphicFramePr>
          <p:cNvPr id="6" name="Marcador de contenido 4"/>
          <p:cNvGraphicFramePr>
            <a:graphicFrameLocks/>
          </p:cNvGraphicFramePr>
          <p:nvPr>
            <p:extLst>
              <p:ext uri="{D42A27DB-BD31-4B8C-83A1-F6EECF244321}">
                <p14:modId xmlns:p14="http://schemas.microsoft.com/office/powerpoint/2010/main" xmlns="" val="3370874572"/>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Results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
        <p:nvSpPr>
          <p:cNvPr id="5" name="CuadroTexto 4"/>
          <p:cNvSpPr txBox="1"/>
          <p:nvPr/>
        </p:nvSpPr>
        <p:spPr>
          <a:xfrm>
            <a:off x="591243" y="4194817"/>
            <a:ext cx="11571429" cy="2208297"/>
          </a:xfrm>
          <a:prstGeom prst="rect">
            <a:avLst/>
          </a:prstGeom>
          <a:noFill/>
        </p:spPr>
        <p:txBody>
          <a:bodyPr wrap="square" rtlCol="0">
            <a:spAutoFit/>
          </a:bodyPr>
          <a:lstStyle/>
          <a:p>
            <a:pPr marL="285750" indent="-285750" algn="just">
              <a:lnSpc>
                <a:spcPts val="3300"/>
              </a:lnSpc>
              <a:buFont typeface="Arial" panose="020B0604020202020204" pitchFamily="34" charset="0"/>
              <a:buChar char="•"/>
            </a:pPr>
            <a:r>
              <a:rPr lang="en-GB" sz="2400" dirty="0" smtClean="0"/>
              <a:t>Group 1 is composed by Anglo-American and Easter European audit institutions.</a:t>
            </a:r>
          </a:p>
          <a:p>
            <a:pPr marL="285750" indent="-285750" algn="just">
              <a:lnSpc>
                <a:spcPts val="3300"/>
              </a:lnSpc>
              <a:buFont typeface="Arial" panose="020B0604020202020204" pitchFamily="34" charset="0"/>
              <a:buChar char="•"/>
            </a:pPr>
            <a:r>
              <a:rPr lang="en-GB" sz="2400" dirty="0" smtClean="0"/>
              <a:t>In Group 2 Anglo-American </a:t>
            </a:r>
            <a:r>
              <a:rPr lang="en-GB" sz="2400" dirty="0"/>
              <a:t>and Easter </a:t>
            </a:r>
            <a:r>
              <a:rPr lang="en-GB" sz="2400" dirty="0" smtClean="0"/>
              <a:t>European and Nordic institutions predominate.</a:t>
            </a:r>
          </a:p>
          <a:p>
            <a:pPr marL="285750" indent="-285750" algn="just">
              <a:lnSpc>
                <a:spcPts val="3300"/>
              </a:lnSpc>
              <a:buFont typeface="Arial" panose="020B0604020202020204" pitchFamily="34" charset="0"/>
              <a:buChar char="•"/>
            </a:pPr>
            <a:r>
              <a:rPr lang="en-GB" sz="2400" dirty="0" smtClean="0"/>
              <a:t>In group 3 Anglo-American</a:t>
            </a:r>
            <a:r>
              <a:rPr lang="en-GB" sz="2400" dirty="0"/>
              <a:t>, </a:t>
            </a:r>
            <a:r>
              <a:rPr lang="en-GB" sz="2400" dirty="0" smtClean="0"/>
              <a:t>Nordic and Napoleonic institutions predominate.</a:t>
            </a:r>
          </a:p>
          <a:p>
            <a:pPr marL="285750" indent="-285750" algn="just">
              <a:lnSpc>
                <a:spcPts val="3300"/>
              </a:lnSpc>
              <a:buFont typeface="Arial" panose="020B0604020202020204" pitchFamily="34" charset="0"/>
              <a:buChar char="•"/>
            </a:pPr>
            <a:r>
              <a:rPr lang="en-GB" sz="2400" dirty="0" smtClean="0"/>
              <a:t>More than half of SAIs are in the first two groups.</a:t>
            </a:r>
          </a:p>
          <a:p>
            <a:pPr marL="285750" indent="-285750" algn="just">
              <a:lnSpc>
                <a:spcPts val="3300"/>
              </a:lnSpc>
              <a:buFont typeface="Arial" panose="020B0604020202020204" pitchFamily="34" charset="0"/>
              <a:buChar char="•"/>
            </a:pPr>
            <a:r>
              <a:rPr lang="en-GB" sz="2400" dirty="0" smtClean="0"/>
              <a:t>More than half of RAIs are in the last group.</a:t>
            </a:r>
          </a:p>
        </p:txBody>
      </p:sp>
      <p:pic>
        <p:nvPicPr>
          <p:cNvPr id="2" name="Imagen 1"/>
          <p:cNvPicPr>
            <a:picLocks noChangeAspect="1"/>
          </p:cNvPicPr>
          <p:nvPr/>
        </p:nvPicPr>
        <p:blipFill rotWithShape="1">
          <a:blip r:embed="rId3"/>
          <a:srcRect r="20265"/>
          <a:stretch/>
        </p:blipFill>
        <p:spPr>
          <a:xfrm>
            <a:off x="591243" y="1062947"/>
            <a:ext cx="8501957" cy="3054361"/>
          </a:xfrm>
          <a:prstGeom prst="rect">
            <a:avLst/>
          </a:prstGeom>
        </p:spPr>
      </p:pic>
      <p:pic>
        <p:nvPicPr>
          <p:cNvPr id="9" name="Imagen 8"/>
          <p:cNvPicPr>
            <a:picLocks noChangeAspect="1"/>
          </p:cNvPicPr>
          <p:nvPr/>
        </p:nvPicPr>
        <p:blipFill rotWithShape="1">
          <a:blip r:embed="rId3"/>
          <a:srcRect l="79951" t="67985" b="18407"/>
          <a:stretch/>
        </p:blipFill>
        <p:spPr>
          <a:xfrm>
            <a:off x="9125039" y="2215773"/>
            <a:ext cx="2137781" cy="415638"/>
          </a:xfrm>
          <a:prstGeom prst="rect">
            <a:avLst/>
          </a:prstGeom>
        </p:spPr>
      </p:pic>
      <p:pic>
        <p:nvPicPr>
          <p:cNvPr id="10" name="Imagen 9"/>
          <p:cNvPicPr>
            <a:picLocks noChangeAspect="1"/>
          </p:cNvPicPr>
          <p:nvPr/>
        </p:nvPicPr>
        <p:blipFill rotWithShape="1">
          <a:blip r:embed="rId3"/>
          <a:srcRect l="79652" t="16615" b="56170"/>
          <a:stretch/>
        </p:blipFill>
        <p:spPr>
          <a:xfrm>
            <a:off x="9093200" y="1450898"/>
            <a:ext cx="2169620" cy="831273"/>
          </a:xfrm>
          <a:prstGeom prst="rect">
            <a:avLst/>
          </a:prstGeom>
        </p:spPr>
      </p:pic>
      <p:pic>
        <p:nvPicPr>
          <p:cNvPr id="11" name="Imagen 10"/>
          <p:cNvPicPr>
            <a:picLocks noChangeAspect="1"/>
          </p:cNvPicPr>
          <p:nvPr/>
        </p:nvPicPr>
        <p:blipFill rotWithShape="1">
          <a:blip r:embed="rId3"/>
          <a:srcRect l="79733" t="57311" b="30215"/>
          <a:stretch/>
        </p:blipFill>
        <p:spPr>
          <a:xfrm>
            <a:off x="9101794" y="2653636"/>
            <a:ext cx="2161026" cy="381000"/>
          </a:xfrm>
          <a:prstGeom prst="rect">
            <a:avLst/>
          </a:prstGeom>
        </p:spPr>
      </p:pic>
      <p:pic>
        <p:nvPicPr>
          <p:cNvPr id="12" name="Imagen 11"/>
          <p:cNvPicPr>
            <a:picLocks noChangeAspect="1"/>
          </p:cNvPicPr>
          <p:nvPr/>
        </p:nvPicPr>
        <p:blipFill rotWithShape="1">
          <a:blip r:embed="rId3"/>
          <a:srcRect l="79894" t="43370" r="6449" b="43325"/>
          <a:stretch/>
        </p:blipFill>
        <p:spPr>
          <a:xfrm>
            <a:off x="9125039" y="2989886"/>
            <a:ext cx="1456266" cy="406400"/>
          </a:xfrm>
          <a:prstGeom prst="rect">
            <a:avLst/>
          </a:prstGeom>
        </p:spPr>
      </p:pic>
    </p:spTree>
    <p:extLst>
      <p:ext uri="{BB962C8B-B14F-4D97-AF65-F5344CB8AC3E}">
        <p14:creationId xmlns:p14="http://schemas.microsoft.com/office/powerpoint/2010/main" xmlns="" val="24736155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91243" y="569940"/>
            <a:ext cx="11084941" cy="415498"/>
          </a:xfrm>
          <a:prstGeom prst="rect">
            <a:avLst/>
          </a:prstGeom>
          <a:noFill/>
        </p:spPr>
        <p:txBody>
          <a:bodyPr wrap="square" tIns="0" rtlCol="0">
            <a:spAutoFit/>
          </a:bodyPr>
          <a:lstStyle/>
          <a:p>
            <a:r>
              <a:rPr lang="en-US" sz="2400" b="1" dirty="0"/>
              <a:t>RQ3. What factors are related to the adoption of Web 2.0 and SM tools?</a:t>
            </a:r>
          </a:p>
        </p:txBody>
      </p:sp>
      <p:graphicFrame>
        <p:nvGraphicFramePr>
          <p:cNvPr id="6" name="Tabla 5"/>
          <p:cNvGraphicFramePr>
            <a:graphicFrameLocks noGrp="1"/>
          </p:cNvGraphicFramePr>
          <p:nvPr>
            <p:extLst>
              <p:ext uri="{D42A27DB-BD31-4B8C-83A1-F6EECF244321}">
                <p14:modId xmlns:p14="http://schemas.microsoft.com/office/powerpoint/2010/main" xmlns="" val="2693864859"/>
              </p:ext>
            </p:extLst>
          </p:nvPr>
        </p:nvGraphicFramePr>
        <p:xfrm>
          <a:off x="591243" y="1316327"/>
          <a:ext cx="10935854" cy="779064"/>
        </p:xfrm>
        <a:graphic>
          <a:graphicData uri="http://schemas.openxmlformats.org/drawingml/2006/table">
            <a:tbl>
              <a:tblPr firstRow="1" firstCol="1" bandRow="1">
                <a:tableStyleId>{5C22544A-7EE6-4342-B048-85BDC9FD1C3A}</a:tableStyleId>
              </a:tblPr>
              <a:tblGrid>
                <a:gridCol w="2382982">
                  <a:extLst>
                    <a:ext uri="{9D8B030D-6E8A-4147-A177-3AD203B41FA5}">
                      <a16:colId xmlns:a16="http://schemas.microsoft.com/office/drawing/2014/main" xmlns="" val="2126069292"/>
                    </a:ext>
                  </a:extLst>
                </a:gridCol>
                <a:gridCol w="914400">
                  <a:extLst>
                    <a:ext uri="{9D8B030D-6E8A-4147-A177-3AD203B41FA5}">
                      <a16:colId xmlns:a16="http://schemas.microsoft.com/office/drawing/2014/main" xmlns="" val="2881716593"/>
                    </a:ext>
                  </a:extLst>
                </a:gridCol>
                <a:gridCol w="1902691">
                  <a:extLst>
                    <a:ext uri="{9D8B030D-6E8A-4147-A177-3AD203B41FA5}">
                      <a16:colId xmlns:a16="http://schemas.microsoft.com/office/drawing/2014/main" xmlns="" val="2543708919"/>
                    </a:ext>
                  </a:extLst>
                </a:gridCol>
                <a:gridCol w="1025237">
                  <a:extLst>
                    <a:ext uri="{9D8B030D-6E8A-4147-A177-3AD203B41FA5}">
                      <a16:colId xmlns:a16="http://schemas.microsoft.com/office/drawing/2014/main" xmlns="" val="3680550694"/>
                    </a:ext>
                  </a:extLst>
                </a:gridCol>
                <a:gridCol w="1487054">
                  <a:extLst>
                    <a:ext uri="{9D8B030D-6E8A-4147-A177-3AD203B41FA5}">
                      <a16:colId xmlns:a16="http://schemas.microsoft.com/office/drawing/2014/main" xmlns="" val="3495076753"/>
                    </a:ext>
                  </a:extLst>
                </a:gridCol>
                <a:gridCol w="1302327">
                  <a:extLst>
                    <a:ext uri="{9D8B030D-6E8A-4147-A177-3AD203B41FA5}">
                      <a16:colId xmlns:a16="http://schemas.microsoft.com/office/drawing/2014/main" xmlns="" val="691930232"/>
                    </a:ext>
                  </a:extLst>
                </a:gridCol>
                <a:gridCol w="1921163">
                  <a:extLst>
                    <a:ext uri="{9D8B030D-6E8A-4147-A177-3AD203B41FA5}">
                      <a16:colId xmlns:a16="http://schemas.microsoft.com/office/drawing/2014/main" xmlns="" val="733624381"/>
                    </a:ext>
                  </a:extLst>
                </a:gridCol>
              </a:tblGrid>
              <a:tr h="434259">
                <a:tc>
                  <a:txBody>
                    <a:bodyPr/>
                    <a:lstStyle/>
                    <a:p>
                      <a:pPr algn="l" fontAlgn="b"/>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err="1">
                          <a:solidFill>
                            <a:schemeClr val="tx1"/>
                          </a:solidFill>
                          <a:effectLst/>
                          <a:latin typeface="+mn-lt"/>
                        </a:rPr>
                        <a:t>Nordic</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a:solidFill>
                            <a:schemeClr val="tx1"/>
                          </a:solidFill>
                          <a:effectLst/>
                          <a:latin typeface="+mn-lt"/>
                        </a:rPr>
                        <a:t>Anglo-American</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a:solidFill>
                            <a:schemeClr val="tx1"/>
                          </a:solidFill>
                          <a:effectLst/>
                          <a:latin typeface="+mn-lt"/>
                        </a:rPr>
                        <a:t>Eastern</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err="1">
                          <a:solidFill>
                            <a:schemeClr val="tx1"/>
                          </a:solidFill>
                          <a:effectLst/>
                          <a:latin typeface="+mn-lt"/>
                        </a:rPr>
                        <a:t>Napoleonic</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err="1">
                          <a:solidFill>
                            <a:schemeClr val="tx1"/>
                          </a:solidFill>
                          <a:effectLst/>
                          <a:latin typeface="+mn-lt"/>
                        </a:rPr>
                        <a:t>Germanic</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2200" b="0" u="none" strike="noStrike" dirty="0" err="1" smtClean="0">
                          <a:solidFill>
                            <a:schemeClr val="tx1"/>
                          </a:solidFill>
                          <a:effectLst/>
                          <a:latin typeface="+mn-lt"/>
                        </a:rPr>
                        <a:t>Kruskal</a:t>
                      </a:r>
                      <a:r>
                        <a:rPr lang="es-ES" sz="2200" b="0" u="none" strike="noStrike" dirty="0" smtClean="0">
                          <a:solidFill>
                            <a:schemeClr val="tx1"/>
                          </a:solidFill>
                          <a:effectLst/>
                          <a:latin typeface="+mn-lt"/>
                        </a:rPr>
                        <a:t>-Wallis</a:t>
                      </a:r>
                      <a:endParaRPr lang="es-ES" sz="2200" b="0" i="0" u="none" strike="noStrike" dirty="0" smtClean="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91155708"/>
                  </a:ext>
                </a:extLst>
              </a:tr>
              <a:tr h="313181">
                <a:tc>
                  <a:txBody>
                    <a:bodyPr/>
                    <a:lstStyle/>
                    <a:p>
                      <a:pPr algn="l" fontAlgn="b"/>
                      <a:r>
                        <a:rPr lang="en-US" sz="2200" b="0" u="none" strike="noStrike" dirty="0">
                          <a:solidFill>
                            <a:schemeClr val="tx1"/>
                          </a:solidFill>
                          <a:effectLst/>
                          <a:latin typeface="+mn-lt"/>
                        </a:rPr>
                        <a:t>Use at least one </a:t>
                      </a:r>
                      <a:r>
                        <a:rPr lang="en-US" sz="2200" b="0" u="none" strike="noStrike" dirty="0" smtClean="0">
                          <a:solidFill>
                            <a:schemeClr val="tx1"/>
                          </a:solidFill>
                          <a:effectLst/>
                          <a:latin typeface="+mn-lt"/>
                        </a:rPr>
                        <a:t>tool</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1" u="none" strike="noStrike" dirty="0">
                          <a:solidFill>
                            <a:schemeClr val="tx1"/>
                          </a:solidFill>
                          <a:effectLst/>
                          <a:latin typeface="+mn-lt"/>
                        </a:rPr>
                        <a:t>81.8%</a:t>
                      </a:r>
                      <a:endParaRPr lang="es-ES" sz="2200" b="1"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1" u="none" strike="noStrike" dirty="0">
                          <a:solidFill>
                            <a:schemeClr val="tx1"/>
                          </a:solidFill>
                          <a:effectLst/>
                          <a:latin typeface="+mn-lt"/>
                        </a:rPr>
                        <a:t>60.7%</a:t>
                      </a:r>
                      <a:endParaRPr lang="es-ES" sz="2200" b="1"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1" u="none" strike="noStrike" dirty="0">
                          <a:solidFill>
                            <a:schemeClr val="tx1"/>
                          </a:solidFill>
                          <a:effectLst/>
                          <a:latin typeface="+mn-lt"/>
                        </a:rPr>
                        <a:t>57.1%</a:t>
                      </a:r>
                      <a:endParaRPr lang="es-ES" sz="2200" b="1"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a:solidFill>
                            <a:schemeClr val="tx1"/>
                          </a:solidFill>
                          <a:effectLst/>
                          <a:latin typeface="+mn-lt"/>
                        </a:rPr>
                        <a:t>45.0%</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a:solidFill>
                            <a:schemeClr val="tx1"/>
                          </a:solidFill>
                          <a:effectLst/>
                          <a:latin typeface="+mn-lt"/>
                        </a:rPr>
                        <a:t>7.4%</a:t>
                      </a:r>
                      <a:endParaRPr lang="es-ES" sz="2200" b="0"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2200" b="0" u="none" strike="noStrike" dirty="0" smtClean="0">
                          <a:solidFill>
                            <a:schemeClr val="tx1"/>
                          </a:solidFill>
                          <a:effectLst/>
                          <a:latin typeface="+mn-lt"/>
                        </a:rPr>
                        <a:t>27.175** </a:t>
                      </a:r>
                      <a:endParaRPr lang="es-ES" sz="2200" b="0" i="0" u="none" strike="noStrike" dirty="0" smtClean="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11467045"/>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xmlns="" val="1855155063"/>
              </p:ext>
            </p:extLst>
          </p:nvPr>
        </p:nvGraphicFramePr>
        <p:xfrm>
          <a:off x="591243" y="2347994"/>
          <a:ext cx="6225309" cy="689610"/>
        </p:xfrm>
        <a:graphic>
          <a:graphicData uri="http://schemas.openxmlformats.org/drawingml/2006/table">
            <a:tbl>
              <a:tblPr firstRow="1" firstCol="1" bandRow="1">
                <a:tableStyleId>{5C22544A-7EE6-4342-B048-85BDC9FD1C3A}</a:tableStyleId>
              </a:tblPr>
              <a:tblGrid>
                <a:gridCol w="2429164">
                  <a:extLst>
                    <a:ext uri="{9D8B030D-6E8A-4147-A177-3AD203B41FA5}">
                      <a16:colId xmlns:a16="http://schemas.microsoft.com/office/drawing/2014/main" xmlns="" val="2433381831"/>
                    </a:ext>
                  </a:extLst>
                </a:gridCol>
                <a:gridCol w="1086304">
                  <a:extLst>
                    <a:ext uri="{9D8B030D-6E8A-4147-A177-3AD203B41FA5}">
                      <a16:colId xmlns:a16="http://schemas.microsoft.com/office/drawing/2014/main" xmlns="" val="1353097429"/>
                    </a:ext>
                  </a:extLst>
                </a:gridCol>
                <a:gridCol w="858609">
                  <a:extLst>
                    <a:ext uri="{9D8B030D-6E8A-4147-A177-3AD203B41FA5}">
                      <a16:colId xmlns:a16="http://schemas.microsoft.com/office/drawing/2014/main" xmlns="" val="3926292245"/>
                    </a:ext>
                  </a:extLst>
                </a:gridCol>
                <a:gridCol w="1851232">
                  <a:extLst>
                    <a:ext uri="{9D8B030D-6E8A-4147-A177-3AD203B41FA5}">
                      <a16:colId xmlns:a16="http://schemas.microsoft.com/office/drawing/2014/main" xmlns="" val="646646086"/>
                    </a:ext>
                  </a:extLst>
                </a:gridCol>
              </a:tblGrid>
              <a:tr h="190500">
                <a:tc>
                  <a:txBody>
                    <a:bodyPr/>
                    <a:lstStyle/>
                    <a:p>
                      <a:pPr algn="l" fontAlgn="b"/>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u="none" strike="noStrike" dirty="0">
                          <a:solidFill>
                            <a:schemeClr val="tx1"/>
                          </a:solidFill>
                          <a:effectLst/>
                          <a:latin typeface="+mn-lt"/>
                        </a:rPr>
                        <a:t>SAI</a:t>
                      </a:r>
                      <a:endParaRPr lang="en-US" sz="22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u="none" strike="noStrike" dirty="0">
                          <a:solidFill>
                            <a:schemeClr val="tx1"/>
                          </a:solidFill>
                          <a:effectLst/>
                          <a:latin typeface="+mn-lt"/>
                        </a:rPr>
                        <a:t>RAI</a:t>
                      </a:r>
                      <a:endParaRPr lang="en-US" sz="22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u="none" strike="noStrike">
                          <a:solidFill>
                            <a:schemeClr val="tx1"/>
                          </a:solidFill>
                          <a:effectLst/>
                          <a:latin typeface="+mn-lt"/>
                        </a:rPr>
                        <a:t>Chi-square</a:t>
                      </a:r>
                      <a:endParaRPr lang="en-US" sz="2200" b="0" i="0" u="none" strike="noStrike">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8329581"/>
                  </a:ext>
                </a:extLst>
              </a:tr>
              <a:tr h="190500">
                <a:tc>
                  <a:txBody>
                    <a:bodyPr/>
                    <a:lstStyle/>
                    <a:p>
                      <a:pPr algn="l" fontAlgn="b"/>
                      <a:r>
                        <a:rPr lang="en-US" sz="2200" b="0" u="none" strike="noStrike" dirty="0">
                          <a:solidFill>
                            <a:schemeClr val="tx1"/>
                          </a:solidFill>
                          <a:effectLst/>
                          <a:latin typeface="+mn-lt"/>
                        </a:rPr>
                        <a:t>Use at least one tool </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1" u="none" strike="noStrike" dirty="0">
                          <a:solidFill>
                            <a:schemeClr val="tx1"/>
                          </a:solidFill>
                          <a:effectLst/>
                          <a:latin typeface="+mn-lt"/>
                        </a:rPr>
                        <a:t>72.4%</a:t>
                      </a:r>
                      <a:endParaRPr lang="en-US" sz="2200" b="1"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u="none" strike="noStrike" dirty="0">
                          <a:solidFill>
                            <a:schemeClr val="tx1"/>
                          </a:solidFill>
                          <a:effectLst/>
                          <a:latin typeface="+mn-lt"/>
                        </a:rPr>
                        <a:t>43.3%</a:t>
                      </a:r>
                      <a:endParaRPr lang="en-US" sz="22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u="none" strike="noStrike" dirty="0">
                          <a:solidFill>
                            <a:schemeClr val="tx1"/>
                          </a:solidFill>
                          <a:effectLst/>
                          <a:latin typeface="+mn-lt"/>
                        </a:rPr>
                        <a:t>27.367**</a:t>
                      </a:r>
                      <a:endParaRPr lang="en-US" sz="22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36296054"/>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xmlns="" val="2719122396"/>
              </p:ext>
            </p:extLst>
          </p:nvPr>
        </p:nvGraphicFramePr>
        <p:xfrm>
          <a:off x="402552" y="3644296"/>
          <a:ext cx="11462322" cy="1956755"/>
        </p:xfrm>
        <a:graphic>
          <a:graphicData uri="http://schemas.openxmlformats.org/drawingml/2006/table">
            <a:tbl>
              <a:tblPr>
                <a:tableStyleId>{5C22544A-7EE6-4342-B048-85BDC9FD1C3A}</a:tableStyleId>
              </a:tblPr>
              <a:tblGrid>
                <a:gridCol w="4578923">
                  <a:extLst>
                    <a:ext uri="{9D8B030D-6E8A-4147-A177-3AD203B41FA5}">
                      <a16:colId xmlns:a16="http://schemas.microsoft.com/office/drawing/2014/main" xmlns="" val="4263651337"/>
                    </a:ext>
                  </a:extLst>
                </a:gridCol>
                <a:gridCol w="2751667">
                  <a:extLst>
                    <a:ext uri="{9D8B030D-6E8A-4147-A177-3AD203B41FA5}">
                      <a16:colId xmlns:a16="http://schemas.microsoft.com/office/drawing/2014/main" xmlns="" val="1570698199"/>
                    </a:ext>
                  </a:extLst>
                </a:gridCol>
                <a:gridCol w="2582333">
                  <a:extLst>
                    <a:ext uri="{9D8B030D-6E8A-4147-A177-3AD203B41FA5}">
                      <a16:colId xmlns:a16="http://schemas.microsoft.com/office/drawing/2014/main" xmlns="" val="2570179279"/>
                    </a:ext>
                  </a:extLst>
                </a:gridCol>
                <a:gridCol w="1549399">
                  <a:extLst>
                    <a:ext uri="{9D8B030D-6E8A-4147-A177-3AD203B41FA5}">
                      <a16:colId xmlns:a16="http://schemas.microsoft.com/office/drawing/2014/main" xmlns="" val="679821058"/>
                    </a:ext>
                  </a:extLst>
                </a:gridCol>
              </a:tblGrid>
              <a:tr h="0">
                <a:tc>
                  <a:txBody>
                    <a:bodyPr/>
                    <a:lstStyle/>
                    <a:p>
                      <a:pPr algn="ctr">
                        <a:lnSpc>
                          <a:spcPct val="107000"/>
                        </a:lnSpc>
                        <a:spcAft>
                          <a:spcPts val="0"/>
                        </a:spcAft>
                      </a:pPr>
                      <a:r>
                        <a:rPr lang="en-US" sz="2400" b="0" dirty="0">
                          <a:solidFill>
                            <a:schemeClr val="tx1"/>
                          </a:solidFill>
                          <a:effectLst/>
                        </a:rPr>
                        <a:t> </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400" b="0" dirty="0">
                          <a:solidFill>
                            <a:schemeClr val="tx1"/>
                          </a:solidFill>
                          <a:effectLst/>
                        </a:rPr>
                        <a:t>Use at least one </a:t>
                      </a:r>
                      <a:r>
                        <a:rPr lang="en-US" sz="2400" b="0" dirty="0" smtClean="0">
                          <a:solidFill>
                            <a:schemeClr val="tx1"/>
                          </a:solidFill>
                          <a:effectLst/>
                        </a:rPr>
                        <a:t>tool</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0" marR="38100" algn="ctr">
                        <a:lnSpc>
                          <a:spcPct val="107000"/>
                        </a:lnSpc>
                        <a:spcAft>
                          <a:spcPts val="0"/>
                        </a:spcAft>
                      </a:pPr>
                      <a:r>
                        <a:rPr lang="en-US" sz="2400" b="0" dirty="0">
                          <a:solidFill>
                            <a:schemeClr val="tx1"/>
                          </a:solidFill>
                          <a:effectLst/>
                        </a:rPr>
                        <a:t>Do not use any </a:t>
                      </a:r>
                      <a:r>
                        <a:rPr lang="en-US" sz="2400" b="0" dirty="0" smtClean="0">
                          <a:solidFill>
                            <a:schemeClr val="tx1"/>
                          </a:solidFill>
                          <a:effectLst/>
                        </a:rPr>
                        <a:t>tool</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400" b="0" dirty="0">
                          <a:solidFill>
                            <a:schemeClr val="tx1"/>
                          </a:solidFill>
                          <a:effectLst/>
                        </a:rPr>
                        <a:t>U-MW</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85853968"/>
                  </a:ext>
                </a:extLst>
              </a:tr>
              <a:tr h="0">
                <a:tc>
                  <a:txBody>
                    <a:bodyPr/>
                    <a:lstStyle/>
                    <a:p>
                      <a:pPr marL="39370" marR="39370">
                        <a:lnSpc>
                          <a:spcPct val="107000"/>
                        </a:lnSpc>
                        <a:spcAft>
                          <a:spcPts val="0"/>
                        </a:spcAft>
                      </a:pPr>
                      <a:r>
                        <a:rPr lang="en-US" sz="2400" b="0" dirty="0" smtClean="0">
                          <a:solidFill>
                            <a:schemeClr val="tx1"/>
                          </a:solidFill>
                          <a:effectLst/>
                        </a:rPr>
                        <a:t>Mean</a:t>
                      </a:r>
                      <a:r>
                        <a:rPr lang="en-US" sz="2400" b="0" baseline="0" dirty="0" smtClean="0">
                          <a:solidFill>
                            <a:schemeClr val="tx1"/>
                          </a:solidFill>
                          <a:effectLst/>
                        </a:rPr>
                        <a:t> </a:t>
                      </a:r>
                      <a:r>
                        <a:rPr lang="en-US" sz="2400" b="0" dirty="0" smtClean="0">
                          <a:solidFill>
                            <a:schemeClr val="tx1"/>
                          </a:solidFill>
                          <a:effectLst/>
                        </a:rPr>
                        <a:t>Ln </a:t>
                      </a:r>
                      <a:r>
                        <a:rPr lang="en-US" sz="2400" b="0" dirty="0" err="1" smtClean="0">
                          <a:solidFill>
                            <a:schemeClr val="tx1"/>
                          </a:solidFill>
                          <a:effectLst/>
                        </a:rPr>
                        <a:t>inhab</a:t>
                      </a:r>
                      <a:r>
                        <a:rPr lang="en-US" sz="2400" b="0" dirty="0" smtClean="0">
                          <a:solidFill>
                            <a:schemeClr val="tx1"/>
                          </a:solidFill>
                          <a:effectLst/>
                        </a:rPr>
                        <a:t>. (Country/ region)</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1" dirty="0">
                          <a:solidFill>
                            <a:schemeClr val="tx1"/>
                          </a:solidFill>
                          <a:effectLst/>
                        </a:rPr>
                        <a:t>15.44</a:t>
                      </a:r>
                      <a:endParaRPr lang="es-E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14.7</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1702.500**</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07650538"/>
                  </a:ext>
                </a:extLst>
              </a:tr>
              <a:tr h="0">
                <a:tc>
                  <a:txBody>
                    <a:bodyPr/>
                    <a:lstStyle/>
                    <a:p>
                      <a:pPr marL="39370" marR="39370">
                        <a:lnSpc>
                          <a:spcPct val="107000"/>
                        </a:lnSpc>
                        <a:spcAft>
                          <a:spcPts val="0"/>
                        </a:spcAft>
                      </a:pPr>
                      <a:r>
                        <a:rPr lang="en-US" sz="2400" b="0" dirty="0" smtClean="0">
                          <a:solidFill>
                            <a:schemeClr val="tx1"/>
                          </a:solidFill>
                          <a:effectLst/>
                        </a:rPr>
                        <a:t>Mean Internet penetration rate</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79.45</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80.77</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2357.000</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54675113"/>
                  </a:ext>
                </a:extLst>
              </a:tr>
              <a:tr h="0">
                <a:tc>
                  <a:txBody>
                    <a:bodyPr/>
                    <a:lstStyle/>
                    <a:p>
                      <a:pPr marL="39370" marR="39370">
                        <a:lnSpc>
                          <a:spcPct val="107000"/>
                        </a:lnSpc>
                        <a:spcAft>
                          <a:spcPts val="0"/>
                        </a:spcAft>
                      </a:pPr>
                      <a:r>
                        <a:rPr lang="en-US" sz="2400" b="0" dirty="0" smtClean="0">
                          <a:solidFill>
                            <a:schemeClr val="tx1"/>
                          </a:solidFill>
                          <a:effectLst/>
                        </a:rPr>
                        <a:t>Mean Social Media penetration rate</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1" dirty="0">
                          <a:solidFill>
                            <a:schemeClr val="tx1"/>
                          </a:solidFill>
                          <a:effectLst/>
                        </a:rPr>
                        <a:t>62.84</a:t>
                      </a:r>
                      <a:endParaRPr lang="es-E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56.99</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1848.500**</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778299685"/>
                  </a:ext>
                </a:extLst>
              </a:tr>
              <a:tr h="0">
                <a:tc>
                  <a:txBody>
                    <a:bodyPr/>
                    <a:lstStyle/>
                    <a:p>
                      <a:pPr marL="39370" marR="39370">
                        <a:lnSpc>
                          <a:spcPct val="107000"/>
                        </a:lnSpc>
                        <a:spcAft>
                          <a:spcPts val="0"/>
                        </a:spcAft>
                      </a:pPr>
                      <a:r>
                        <a:rPr lang="en-US" sz="2400" b="0" dirty="0" smtClean="0">
                          <a:solidFill>
                            <a:schemeClr val="tx1"/>
                          </a:solidFill>
                          <a:effectLst/>
                        </a:rPr>
                        <a:t>Mean Corruption perception Index</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70.53</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71.29</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9370" marR="39370" algn="ctr">
                        <a:lnSpc>
                          <a:spcPct val="107000"/>
                        </a:lnSpc>
                        <a:spcAft>
                          <a:spcPts val="0"/>
                        </a:spcAft>
                      </a:pPr>
                      <a:r>
                        <a:rPr lang="en-US" sz="2400" b="0" dirty="0">
                          <a:solidFill>
                            <a:schemeClr val="tx1"/>
                          </a:solidFill>
                          <a:effectLst/>
                        </a:rPr>
                        <a:t>2464.000</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08990993"/>
                  </a:ext>
                </a:extLst>
              </a:tr>
            </a:tbl>
          </a:graphicData>
        </a:graphic>
      </p:graphicFrame>
      <p:sp>
        <p:nvSpPr>
          <p:cNvPr id="11" name="Rectángulo redondeado 10"/>
          <p:cNvSpPr/>
          <p:nvPr/>
        </p:nvSpPr>
        <p:spPr>
          <a:xfrm>
            <a:off x="2969606" y="1685924"/>
            <a:ext cx="3846946" cy="50985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ángulo redondeado 15"/>
          <p:cNvSpPr/>
          <p:nvPr/>
        </p:nvSpPr>
        <p:spPr>
          <a:xfrm>
            <a:off x="5551458" y="4017619"/>
            <a:ext cx="1634837" cy="43425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ángulo redondeado 16"/>
          <p:cNvSpPr/>
          <p:nvPr/>
        </p:nvSpPr>
        <p:spPr>
          <a:xfrm>
            <a:off x="5551458" y="4805710"/>
            <a:ext cx="1634837" cy="43425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ángulo redondeado 17"/>
          <p:cNvSpPr/>
          <p:nvPr/>
        </p:nvSpPr>
        <p:spPr>
          <a:xfrm>
            <a:off x="3025197" y="2650128"/>
            <a:ext cx="1059469" cy="46014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ángulo 11"/>
          <p:cNvSpPr/>
          <p:nvPr/>
        </p:nvSpPr>
        <p:spPr>
          <a:xfrm>
            <a:off x="334044" y="5673716"/>
            <a:ext cx="11342140" cy="338554"/>
          </a:xfrm>
          <a:prstGeom prst="rect">
            <a:avLst/>
          </a:prstGeom>
        </p:spPr>
        <p:txBody>
          <a:bodyPr wrap="square">
            <a:spAutoFit/>
          </a:bodyPr>
          <a:lstStyle/>
          <a:p>
            <a:r>
              <a:rPr lang="en-US" sz="1600" dirty="0">
                <a:solidFill>
                  <a:srgbClr val="000000"/>
                </a:solidFill>
                <a:latin typeface="Times New Roman" panose="02020603050405020304" pitchFamily="18" charset="0"/>
                <a:ea typeface="Times New Roman" panose="02020603050405020304" pitchFamily="18" charset="0"/>
              </a:rPr>
              <a:t>Notes: *p-value&lt;0.05; **p-value&lt;0.01. N=142 because the ECA has not been included in these analyses.</a:t>
            </a:r>
            <a:endParaRPr lang="en-GB" sz="1600" dirty="0"/>
          </a:p>
        </p:txBody>
      </p:sp>
      <p:graphicFrame>
        <p:nvGraphicFramePr>
          <p:cNvPr id="13" name="Marcador de contenido 4"/>
          <p:cNvGraphicFramePr>
            <a:graphicFrameLocks/>
          </p:cNvGraphicFramePr>
          <p:nvPr>
            <p:extLst>
              <p:ext uri="{D42A27DB-BD31-4B8C-83A1-F6EECF244321}">
                <p14:modId xmlns:p14="http://schemas.microsoft.com/office/powerpoint/2010/main" xmlns="" val="638588753"/>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Results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Tree>
    <p:extLst>
      <p:ext uri="{BB962C8B-B14F-4D97-AF65-F5344CB8AC3E}">
        <p14:creationId xmlns:p14="http://schemas.microsoft.com/office/powerpoint/2010/main" xmlns="" val="26567837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91243" y="569940"/>
            <a:ext cx="11084941" cy="415498"/>
          </a:xfrm>
          <a:prstGeom prst="rect">
            <a:avLst/>
          </a:prstGeom>
          <a:noFill/>
        </p:spPr>
        <p:txBody>
          <a:bodyPr wrap="square" tIns="0" rtlCol="0">
            <a:spAutoFit/>
          </a:bodyPr>
          <a:lstStyle/>
          <a:p>
            <a:r>
              <a:rPr lang="en-US" sz="2400" b="1" dirty="0"/>
              <a:t>RQ3. What factors are related to the adoption of Web 2.0 and SM tools?</a:t>
            </a:r>
          </a:p>
        </p:txBody>
      </p:sp>
      <p:sp>
        <p:nvSpPr>
          <p:cNvPr id="11" name="Rectángulo redondeado 10"/>
          <p:cNvSpPr/>
          <p:nvPr/>
        </p:nvSpPr>
        <p:spPr>
          <a:xfrm>
            <a:off x="3112482" y="1999076"/>
            <a:ext cx="3846947" cy="51044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a 1"/>
          <p:cNvGraphicFramePr>
            <a:graphicFrameLocks noGrp="1"/>
          </p:cNvGraphicFramePr>
          <p:nvPr>
            <p:extLst>
              <p:ext uri="{D42A27DB-BD31-4B8C-83A1-F6EECF244321}">
                <p14:modId xmlns:p14="http://schemas.microsoft.com/office/powerpoint/2010/main" xmlns="" val="1998969918"/>
              </p:ext>
            </p:extLst>
          </p:nvPr>
        </p:nvGraphicFramePr>
        <p:xfrm>
          <a:off x="540127" y="1718870"/>
          <a:ext cx="10935858" cy="689610"/>
        </p:xfrm>
        <a:graphic>
          <a:graphicData uri="http://schemas.openxmlformats.org/drawingml/2006/table">
            <a:tbl>
              <a:tblPr>
                <a:tableStyleId>{5C22544A-7EE6-4342-B048-85BDC9FD1C3A}</a:tableStyleId>
              </a:tblPr>
              <a:tblGrid>
                <a:gridCol w="2512174">
                  <a:extLst>
                    <a:ext uri="{9D8B030D-6E8A-4147-A177-3AD203B41FA5}">
                      <a16:colId xmlns:a16="http://schemas.microsoft.com/office/drawing/2014/main" xmlns="" val="75355849"/>
                    </a:ext>
                  </a:extLst>
                </a:gridCol>
                <a:gridCol w="2019762">
                  <a:extLst>
                    <a:ext uri="{9D8B030D-6E8A-4147-A177-3AD203B41FA5}">
                      <a16:colId xmlns:a16="http://schemas.microsoft.com/office/drawing/2014/main" xmlns="" val="3727167428"/>
                    </a:ext>
                  </a:extLst>
                </a:gridCol>
                <a:gridCol w="885825">
                  <a:extLst>
                    <a:ext uri="{9D8B030D-6E8A-4147-A177-3AD203B41FA5}">
                      <a16:colId xmlns:a16="http://schemas.microsoft.com/office/drawing/2014/main" xmlns="" val="422819821"/>
                    </a:ext>
                  </a:extLst>
                </a:gridCol>
                <a:gridCol w="1014412">
                  <a:extLst>
                    <a:ext uri="{9D8B030D-6E8A-4147-A177-3AD203B41FA5}">
                      <a16:colId xmlns:a16="http://schemas.microsoft.com/office/drawing/2014/main" xmlns="" val="2514667814"/>
                    </a:ext>
                  </a:extLst>
                </a:gridCol>
                <a:gridCol w="1487541">
                  <a:extLst>
                    <a:ext uri="{9D8B030D-6E8A-4147-A177-3AD203B41FA5}">
                      <a16:colId xmlns:a16="http://schemas.microsoft.com/office/drawing/2014/main" xmlns="" val="3783310643"/>
                    </a:ext>
                  </a:extLst>
                </a:gridCol>
                <a:gridCol w="1233409">
                  <a:extLst>
                    <a:ext uri="{9D8B030D-6E8A-4147-A177-3AD203B41FA5}">
                      <a16:colId xmlns:a16="http://schemas.microsoft.com/office/drawing/2014/main" xmlns="" val="3177940360"/>
                    </a:ext>
                  </a:extLst>
                </a:gridCol>
                <a:gridCol w="1782735">
                  <a:extLst>
                    <a:ext uri="{9D8B030D-6E8A-4147-A177-3AD203B41FA5}">
                      <a16:colId xmlns:a16="http://schemas.microsoft.com/office/drawing/2014/main" xmlns="" val="674776972"/>
                    </a:ext>
                  </a:extLst>
                </a:gridCol>
              </a:tblGrid>
              <a:tr h="335607">
                <a:tc>
                  <a:txBody>
                    <a:bodyPr/>
                    <a:lstStyle/>
                    <a:p>
                      <a:pPr algn="l" fontAlgn="b"/>
                      <a:endParaRPr lang="es-E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200" b="0" u="none" strike="noStrike" dirty="0">
                          <a:solidFill>
                            <a:schemeClr val="tx1"/>
                          </a:solidFill>
                          <a:effectLst/>
                          <a:latin typeface="+mn-lt"/>
                        </a:rPr>
                        <a:t>Anglo-American</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200" b="0" u="none" strike="noStrike" dirty="0">
                          <a:solidFill>
                            <a:schemeClr val="tx1"/>
                          </a:solidFill>
                          <a:effectLst/>
                          <a:latin typeface="+mn-lt"/>
                        </a:rPr>
                        <a:t>Nordic</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200" b="0" u="none" strike="noStrike" dirty="0">
                          <a:solidFill>
                            <a:schemeClr val="tx1"/>
                          </a:solidFill>
                          <a:effectLst/>
                          <a:latin typeface="+mn-lt"/>
                        </a:rPr>
                        <a:t>Eastern</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200" b="0" u="none" strike="noStrike" dirty="0" smtClean="0">
                          <a:solidFill>
                            <a:schemeClr val="tx1"/>
                          </a:solidFill>
                          <a:effectLst/>
                          <a:latin typeface="+mn-lt"/>
                        </a:rPr>
                        <a:t>Napoleonic</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200" b="0" u="none" strike="noStrike" dirty="0" smtClean="0">
                          <a:solidFill>
                            <a:schemeClr val="tx1"/>
                          </a:solidFill>
                          <a:effectLst/>
                          <a:latin typeface="+mn-lt"/>
                        </a:rPr>
                        <a:t>Germanic</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200" b="0" u="none" strike="noStrike" dirty="0" err="1">
                          <a:solidFill>
                            <a:schemeClr val="tx1"/>
                          </a:solidFill>
                          <a:effectLst/>
                          <a:latin typeface="+mn-lt"/>
                        </a:rPr>
                        <a:t>Kruskal</a:t>
                      </a:r>
                      <a:r>
                        <a:rPr lang="en-US" sz="2200" b="0" u="none" strike="noStrike" dirty="0">
                          <a:solidFill>
                            <a:schemeClr val="tx1"/>
                          </a:solidFill>
                          <a:effectLst/>
                          <a:latin typeface="+mn-lt"/>
                        </a:rPr>
                        <a:t>-Wallis</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68029025"/>
                  </a:ext>
                </a:extLst>
              </a:tr>
              <a:tr h="190500">
                <a:tc>
                  <a:txBody>
                    <a:bodyPr/>
                    <a:lstStyle/>
                    <a:p>
                      <a:pPr algn="l" fontAlgn="b"/>
                      <a:r>
                        <a:rPr lang="en-US" sz="2200" b="0" u="none" strike="noStrike" dirty="0" smtClean="0">
                          <a:solidFill>
                            <a:schemeClr val="tx1"/>
                          </a:solidFill>
                          <a:effectLst/>
                          <a:latin typeface="+mn-lt"/>
                        </a:rPr>
                        <a:t>No </a:t>
                      </a:r>
                      <a:r>
                        <a:rPr lang="en-US" sz="2200" b="0" u="none" strike="noStrike" dirty="0">
                          <a:solidFill>
                            <a:schemeClr val="tx1"/>
                          </a:solidFill>
                          <a:effectLst/>
                          <a:latin typeface="+mn-lt"/>
                        </a:rPr>
                        <a:t>tools </a:t>
                      </a:r>
                      <a:r>
                        <a:rPr lang="en-US" sz="2200" b="0" u="none" strike="noStrike" dirty="0" smtClean="0">
                          <a:solidFill>
                            <a:schemeClr val="tx1"/>
                          </a:solidFill>
                          <a:effectLst/>
                          <a:latin typeface="+mn-lt"/>
                        </a:rPr>
                        <a:t>used(Mean</a:t>
                      </a:r>
                      <a:r>
                        <a:rPr lang="en-US" sz="2200" b="0" u="none" strike="noStrike" dirty="0">
                          <a:solidFill>
                            <a:schemeClr val="tx1"/>
                          </a:solidFill>
                          <a:effectLst/>
                          <a:latin typeface="+mn-lt"/>
                        </a:rPr>
                        <a:t>)</a:t>
                      </a:r>
                      <a:endParaRPr lang="en-US" sz="2200" b="0" i="0" u="none" strike="noStrike" dirty="0">
                        <a:solidFill>
                          <a:schemeClr val="tx1"/>
                        </a:solidFill>
                        <a:effectLst/>
                        <a:latin typeface="+mn-lt"/>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1" u="none" strike="noStrike" dirty="0">
                          <a:solidFill>
                            <a:schemeClr val="tx1"/>
                          </a:solidFill>
                          <a:effectLst/>
                          <a:latin typeface="+mn-lt"/>
                        </a:rPr>
                        <a:t>1.8</a:t>
                      </a:r>
                      <a:endParaRPr lang="en-US" sz="2200" b="1"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1" u="none" strike="noStrike" dirty="0">
                          <a:solidFill>
                            <a:schemeClr val="tx1"/>
                          </a:solidFill>
                          <a:effectLst/>
                          <a:latin typeface="+mn-lt"/>
                        </a:rPr>
                        <a:t>1.8</a:t>
                      </a:r>
                      <a:endParaRPr lang="en-US" sz="2200" b="1"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1" u="none" strike="noStrike" dirty="0">
                          <a:solidFill>
                            <a:schemeClr val="tx1"/>
                          </a:solidFill>
                          <a:effectLst/>
                          <a:latin typeface="+mn-lt"/>
                        </a:rPr>
                        <a:t>1.4</a:t>
                      </a:r>
                      <a:endParaRPr lang="en-US" sz="2200" b="1"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i="0" u="none" strike="noStrike" dirty="0" smtClean="0">
                          <a:solidFill>
                            <a:schemeClr val="tx1"/>
                          </a:solidFill>
                          <a:effectLst/>
                          <a:latin typeface="+mn-lt"/>
                        </a:rPr>
                        <a:t>1.0</a:t>
                      </a:r>
                      <a:endParaRPr lang="en-US" sz="22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200" b="0" u="none" strike="noStrike" dirty="0" smtClean="0">
                          <a:solidFill>
                            <a:schemeClr val="tx1"/>
                          </a:solidFill>
                          <a:effectLst/>
                          <a:latin typeface="+mn-lt"/>
                        </a:rPr>
                        <a:t>0.1</a:t>
                      </a:r>
                      <a:endParaRPr lang="en-US" sz="22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S" sz="2200" b="0" u="none" strike="noStrike" dirty="0">
                          <a:solidFill>
                            <a:schemeClr val="tx1"/>
                          </a:solidFill>
                          <a:effectLst/>
                          <a:latin typeface="+mn-lt"/>
                        </a:rPr>
                        <a:t>26.235**</a:t>
                      </a:r>
                      <a:endParaRPr lang="es-ES" sz="22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876582"/>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xmlns="" val="1300833947"/>
              </p:ext>
            </p:extLst>
          </p:nvPr>
        </p:nvGraphicFramePr>
        <p:xfrm>
          <a:off x="591243" y="3053715"/>
          <a:ext cx="6225312" cy="750570"/>
        </p:xfrm>
        <a:graphic>
          <a:graphicData uri="http://schemas.openxmlformats.org/drawingml/2006/table">
            <a:tbl>
              <a:tblPr>
                <a:tableStyleId>{5C22544A-7EE6-4342-B048-85BDC9FD1C3A}</a:tableStyleId>
              </a:tblPr>
              <a:tblGrid>
                <a:gridCol w="2678431">
                  <a:extLst>
                    <a:ext uri="{9D8B030D-6E8A-4147-A177-3AD203B41FA5}">
                      <a16:colId xmlns:a16="http://schemas.microsoft.com/office/drawing/2014/main" xmlns="" val="2322542672"/>
                    </a:ext>
                  </a:extLst>
                </a:gridCol>
                <a:gridCol w="1071418">
                  <a:extLst>
                    <a:ext uri="{9D8B030D-6E8A-4147-A177-3AD203B41FA5}">
                      <a16:colId xmlns:a16="http://schemas.microsoft.com/office/drawing/2014/main" xmlns="" val="2994897053"/>
                    </a:ext>
                  </a:extLst>
                </a:gridCol>
                <a:gridCol w="831273">
                  <a:extLst>
                    <a:ext uri="{9D8B030D-6E8A-4147-A177-3AD203B41FA5}">
                      <a16:colId xmlns:a16="http://schemas.microsoft.com/office/drawing/2014/main" xmlns="" val="2250214729"/>
                    </a:ext>
                  </a:extLst>
                </a:gridCol>
                <a:gridCol w="1644190">
                  <a:extLst>
                    <a:ext uri="{9D8B030D-6E8A-4147-A177-3AD203B41FA5}">
                      <a16:colId xmlns:a16="http://schemas.microsoft.com/office/drawing/2014/main" xmlns="" val="1735707994"/>
                    </a:ext>
                  </a:extLst>
                </a:gridCol>
              </a:tblGrid>
              <a:tr h="200025">
                <a:tc>
                  <a:txBody>
                    <a:bodyPr/>
                    <a:lstStyle/>
                    <a:p>
                      <a:pPr algn="ctr" fontAlgn="b"/>
                      <a:endParaRPr lang="es-ES" sz="24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0" u="none" strike="noStrike" dirty="0">
                          <a:solidFill>
                            <a:schemeClr val="tx1"/>
                          </a:solidFill>
                          <a:effectLst/>
                          <a:latin typeface="+mn-lt"/>
                        </a:rPr>
                        <a:t>SAI</a:t>
                      </a:r>
                      <a:endParaRPr lang="en-US" sz="24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0" u="none" strike="noStrike" dirty="0">
                          <a:solidFill>
                            <a:schemeClr val="tx1"/>
                          </a:solidFill>
                          <a:effectLst/>
                          <a:latin typeface="+mn-lt"/>
                        </a:rPr>
                        <a:t>RAI</a:t>
                      </a:r>
                      <a:endParaRPr lang="en-US" sz="24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0" u="none" strike="noStrike" dirty="0">
                          <a:solidFill>
                            <a:schemeClr val="tx1"/>
                          </a:solidFill>
                          <a:effectLst/>
                          <a:latin typeface="+mn-lt"/>
                        </a:rPr>
                        <a:t>U-MW</a:t>
                      </a:r>
                      <a:endParaRPr lang="en-US" sz="2400" b="0" i="0" u="none" strike="noStrike" dirty="0">
                        <a:solidFill>
                          <a:schemeClr val="tx1"/>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4464634"/>
                  </a:ext>
                </a:extLst>
              </a:tr>
              <a:tr h="200025">
                <a:tc>
                  <a:txBody>
                    <a:bodyPr/>
                    <a:lstStyle/>
                    <a:p>
                      <a:pPr algn="l" fontAlgn="b"/>
                      <a:r>
                        <a:rPr lang="en-US" sz="2400" b="0" u="none" strike="noStrike" dirty="0" smtClean="0">
                          <a:solidFill>
                            <a:schemeClr val="tx1"/>
                          </a:solidFill>
                          <a:effectLst/>
                          <a:latin typeface="+mn-lt"/>
                        </a:rPr>
                        <a:t>No </a:t>
                      </a:r>
                      <a:r>
                        <a:rPr lang="en-US" sz="2400" b="0" u="none" strike="noStrike" dirty="0">
                          <a:solidFill>
                            <a:schemeClr val="tx1"/>
                          </a:solidFill>
                          <a:effectLst/>
                          <a:latin typeface="+mn-lt"/>
                        </a:rPr>
                        <a:t>tools used(Mean)</a:t>
                      </a:r>
                      <a:endParaRPr lang="en-US" sz="24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1" u="none" strike="noStrike" dirty="0">
                          <a:solidFill>
                            <a:schemeClr val="tx1"/>
                          </a:solidFill>
                          <a:effectLst/>
                          <a:latin typeface="+mn-lt"/>
                        </a:rPr>
                        <a:t>2.6</a:t>
                      </a:r>
                      <a:endParaRPr lang="en-US" sz="2400" b="1"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0" u="none" strike="noStrike" dirty="0">
                          <a:solidFill>
                            <a:schemeClr val="tx1"/>
                          </a:solidFill>
                          <a:effectLst/>
                          <a:latin typeface="+mn-lt"/>
                        </a:rPr>
                        <a:t>0.9</a:t>
                      </a:r>
                      <a:endParaRPr lang="en-US" sz="24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0" u="none" strike="noStrike" dirty="0">
                          <a:solidFill>
                            <a:schemeClr val="tx1"/>
                          </a:solidFill>
                          <a:effectLst/>
                          <a:latin typeface="+mn-lt"/>
                        </a:rPr>
                        <a:t>3.797**</a:t>
                      </a:r>
                      <a:endParaRPr lang="en-US" sz="2400" b="0" i="0" u="none" strike="noStrike" dirty="0">
                        <a:solidFill>
                          <a:schemeClr val="tx1"/>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95641285"/>
                  </a:ext>
                </a:extLst>
              </a:tr>
            </a:tbl>
          </a:graphicData>
        </a:graphic>
      </p:graphicFrame>
      <p:sp>
        <p:nvSpPr>
          <p:cNvPr id="13" name="Rectángulo redondeado 12"/>
          <p:cNvSpPr/>
          <p:nvPr/>
        </p:nvSpPr>
        <p:spPr>
          <a:xfrm>
            <a:off x="3343275" y="3379418"/>
            <a:ext cx="900113" cy="49411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ángulo 14"/>
          <p:cNvSpPr/>
          <p:nvPr/>
        </p:nvSpPr>
        <p:spPr>
          <a:xfrm>
            <a:off x="2601683" y="7203995"/>
            <a:ext cx="11342140" cy="338554"/>
          </a:xfrm>
          <a:prstGeom prst="rect">
            <a:avLst/>
          </a:prstGeom>
        </p:spPr>
        <p:txBody>
          <a:bodyPr wrap="square">
            <a:spAutoFit/>
          </a:bodyPr>
          <a:lstStyle/>
          <a:p>
            <a:r>
              <a:rPr lang="en-US" sz="1600" dirty="0">
                <a:solidFill>
                  <a:srgbClr val="000000"/>
                </a:solidFill>
                <a:latin typeface="Times New Roman" panose="02020603050405020304" pitchFamily="18" charset="0"/>
                <a:ea typeface="Times New Roman" panose="02020603050405020304" pitchFamily="18" charset="0"/>
              </a:rPr>
              <a:t>Notes: *p-value&lt;0.05; **p-value&lt;0.01. N=142 because the ECA has not been included in these analyses.</a:t>
            </a:r>
            <a:endParaRPr lang="en-GB" sz="1600" dirty="0"/>
          </a:p>
        </p:txBody>
      </p:sp>
      <p:graphicFrame>
        <p:nvGraphicFramePr>
          <p:cNvPr id="14" name="Marcador de contenido 4"/>
          <p:cNvGraphicFramePr>
            <a:graphicFrameLocks/>
          </p:cNvGraphicFramePr>
          <p:nvPr>
            <p:extLst>
              <p:ext uri="{D42A27DB-BD31-4B8C-83A1-F6EECF244321}">
                <p14:modId xmlns:p14="http://schemas.microsoft.com/office/powerpoint/2010/main" xmlns="" val="2664820467"/>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Results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xmlns="" val="294325167"/>
              </p:ext>
            </p:extLst>
          </p:nvPr>
        </p:nvGraphicFramePr>
        <p:xfrm>
          <a:off x="540127" y="4210090"/>
          <a:ext cx="8790140" cy="1956755"/>
        </p:xfrm>
        <a:graphic>
          <a:graphicData uri="http://schemas.openxmlformats.org/drawingml/2006/table">
            <a:tbl>
              <a:tblPr>
                <a:tableStyleId>{5C22544A-7EE6-4342-B048-85BDC9FD1C3A}</a:tableStyleId>
              </a:tblPr>
              <a:tblGrid>
                <a:gridCol w="5903006">
                  <a:extLst>
                    <a:ext uri="{9D8B030D-6E8A-4147-A177-3AD203B41FA5}">
                      <a16:colId xmlns:a16="http://schemas.microsoft.com/office/drawing/2014/main" xmlns="" val="4263651337"/>
                    </a:ext>
                  </a:extLst>
                </a:gridCol>
                <a:gridCol w="2887134">
                  <a:extLst>
                    <a:ext uri="{9D8B030D-6E8A-4147-A177-3AD203B41FA5}">
                      <a16:colId xmlns:a16="http://schemas.microsoft.com/office/drawing/2014/main" xmlns="" val="1570698199"/>
                    </a:ext>
                  </a:extLst>
                </a:gridCol>
              </a:tblGrid>
              <a:tr h="0">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2400" b="0" u="none" strike="noStrike" dirty="0" smtClean="0">
                          <a:solidFill>
                            <a:schemeClr val="tx1"/>
                          </a:solidFill>
                          <a:effectLst/>
                          <a:latin typeface="+mn-lt"/>
                        </a:rPr>
                        <a:t>No tools used</a:t>
                      </a:r>
                      <a:r>
                        <a:rPr lang="en-US" sz="2400" b="0" dirty="0" smtClean="0">
                          <a:solidFill>
                            <a:schemeClr val="tx1"/>
                          </a:solidFill>
                          <a:effectLst/>
                        </a:rPr>
                        <a:t> </a:t>
                      </a:r>
                      <a:endParaRPr lang="en-US" sz="2400" b="0" dirty="0" smtClean="0">
                        <a:solidFill>
                          <a:schemeClr val="tx1"/>
                        </a:solidFill>
                        <a:effectLst/>
                        <a:latin typeface="+mn-lt"/>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2400" b="0" dirty="0" smtClean="0">
                          <a:solidFill>
                            <a:schemeClr val="tx1"/>
                          </a:solidFill>
                          <a:effectLst/>
                          <a:latin typeface="+mn-lt"/>
                        </a:rPr>
                        <a:t>Spearman correlation</a:t>
                      </a: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85853968"/>
                  </a:ext>
                </a:extLst>
              </a:tr>
              <a:tr h="0">
                <a:tc>
                  <a:txBody>
                    <a:bodyPr/>
                    <a:lstStyle/>
                    <a:p>
                      <a:pPr marL="39370" marR="39370">
                        <a:lnSpc>
                          <a:spcPct val="107000"/>
                        </a:lnSpc>
                        <a:spcAft>
                          <a:spcPts val="0"/>
                        </a:spcAft>
                      </a:pPr>
                      <a:r>
                        <a:rPr lang="en-US" sz="2400" b="0" dirty="0" smtClean="0">
                          <a:solidFill>
                            <a:schemeClr val="tx1"/>
                          </a:solidFill>
                          <a:effectLst/>
                        </a:rPr>
                        <a:t>Ln </a:t>
                      </a:r>
                      <a:r>
                        <a:rPr lang="en-US" sz="2400" b="0" dirty="0" err="1" smtClean="0">
                          <a:solidFill>
                            <a:schemeClr val="tx1"/>
                          </a:solidFill>
                          <a:effectLst/>
                        </a:rPr>
                        <a:t>inhab</a:t>
                      </a:r>
                      <a:r>
                        <a:rPr lang="en-US" sz="2400" b="0" dirty="0" smtClean="0">
                          <a:solidFill>
                            <a:schemeClr val="tx1"/>
                          </a:solidFill>
                          <a:effectLst/>
                        </a:rPr>
                        <a:t>. (Country/ region)</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400" b="1" dirty="0" smtClean="0">
                          <a:solidFill>
                            <a:schemeClr val="tx1"/>
                          </a:solidFill>
                          <a:effectLst/>
                          <a:latin typeface="+mn-lt"/>
                        </a:rPr>
                        <a:t>0.351**</a:t>
                      </a:r>
                      <a:endParaRPr lang="es-ES" sz="24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07650538"/>
                  </a:ext>
                </a:extLst>
              </a:tr>
              <a:tr h="0">
                <a:tc>
                  <a:txBody>
                    <a:bodyPr/>
                    <a:lstStyle/>
                    <a:p>
                      <a:pPr marL="39370" marR="39370">
                        <a:lnSpc>
                          <a:spcPct val="107000"/>
                        </a:lnSpc>
                        <a:spcAft>
                          <a:spcPts val="0"/>
                        </a:spcAft>
                      </a:pPr>
                      <a:r>
                        <a:rPr lang="en-US" sz="2400" b="0" dirty="0" smtClean="0">
                          <a:solidFill>
                            <a:schemeClr val="tx1"/>
                          </a:solidFill>
                          <a:effectLst/>
                        </a:rPr>
                        <a:t>Internet penetration rate</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400" b="0" dirty="0" smtClean="0">
                          <a:solidFill>
                            <a:schemeClr val="tx1"/>
                          </a:solidFill>
                          <a:effectLst/>
                          <a:latin typeface="+mn-lt"/>
                        </a:rPr>
                        <a:t>- 0.043</a:t>
                      </a:r>
                      <a:endParaRPr lang="es-ES" sz="2400" b="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54675113"/>
                  </a:ext>
                </a:extLst>
              </a:tr>
              <a:tr h="0">
                <a:tc>
                  <a:txBody>
                    <a:bodyPr/>
                    <a:lstStyle/>
                    <a:p>
                      <a:pPr marL="39370" marR="39370">
                        <a:lnSpc>
                          <a:spcPct val="107000"/>
                        </a:lnSpc>
                        <a:spcAft>
                          <a:spcPts val="0"/>
                        </a:spcAft>
                      </a:pPr>
                      <a:r>
                        <a:rPr lang="en-US" sz="2400" b="0" dirty="0" smtClean="0">
                          <a:solidFill>
                            <a:schemeClr val="tx1"/>
                          </a:solidFill>
                          <a:effectLst/>
                        </a:rPr>
                        <a:t>Social Media penetration rate</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400" b="1" dirty="0" smtClean="0">
                          <a:solidFill>
                            <a:schemeClr val="tx1"/>
                          </a:solidFill>
                          <a:effectLst/>
                          <a:latin typeface="+mn-lt"/>
                        </a:rPr>
                        <a:t>0.270**</a:t>
                      </a:r>
                      <a:endParaRPr lang="es-ES" sz="24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778299685"/>
                  </a:ext>
                </a:extLst>
              </a:tr>
              <a:tr h="0">
                <a:tc>
                  <a:txBody>
                    <a:bodyPr/>
                    <a:lstStyle/>
                    <a:p>
                      <a:pPr marL="39370" marR="39370">
                        <a:lnSpc>
                          <a:spcPct val="107000"/>
                        </a:lnSpc>
                        <a:spcAft>
                          <a:spcPts val="0"/>
                        </a:spcAft>
                      </a:pPr>
                      <a:r>
                        <a:rPr lang="en-US" sz="2400" b="0" dirty="0" smtClean="0">
                          <a:solidFill>
                            <a:schemeClr val="tx1"/>
                          </a:solidFill>
                          <a:effectLst/>
                        </a:rPr>
                        <a:t>Corruption perception Index</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400" b="0" dirty="0" smtClean="0">
                          <a:solidFill>
                            <a:schemeClr val="tx1"/>
                          </a:solidFill>
                          <a:effectLst/>
                          <a:latin typeface="+mn-lt"/>
                        </a:rPr>
                        <a:t>0.012</a:t>
                      </a:r>
                      <a:endParaRPr lang="es-ES" sz="2400" b="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08990993"/>
                  </a:ext>
                </a:extLst>
              </a:tr>
            </a:tbl>
          </a:graphicData>
        </a:graphic>
      </p:graphicFrame>
      <p:sp>
        <p:nvSpPr>
          <p:cNvPr id="18" name="Rectángulo redondeado 17"/>
          <p:cNvSpPr/>
          <p:nvPr/>
        </p:nvSpPr>
        <p:spPr>
          <a:xfrm>
            <a:off x="7019516" y="4538860"/>
            <a:ext cx="1634837" cy="45708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ángulo redondeado 18"/>
          <p:cNvSpPr/>
          <p:nvPr/>
        </p:nvSpPr>
        <p:spPr>
          <a:xfrm>
            <a:off x="7019516" y="5385062"/>
            <a:ext cx="1634837" cy="41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3428062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53534" y="1131969"/>
            <a:ext cx="11084941" cy="5339923"/>
          </a:xfrm>
          <a:prstGeom prst="rect">
            <a:avLst/>
          </a:prstGeom>
          <a:noFill/>
        </p:spPr>
        <p:txBody>
          <a:bodyPr wrap="square" tIns="0" rtlCol="0">
            <a:spAutoFit/>
          </a:bodyPr>
          <a:lstStyle/>
          <a:p>
            <a:pPr marL="457200" indent="-457200" algn="just">
              <a:spcAft>
                <a:spcPts val="2400"/>
              </a:spcAft>
              <a:buFont typeface="+mj-lt"/>
              <a:buAutoNum type="arabicPeriod"/>
            </a:pPr>
            <a:r>
              <a:rPr lang="en-US" sz="2400" dirty="0" smtClean="0"/>
              <a:t>The use of SM by Audit Institutions is still in an </a:t>
            </a:r>
            <a:r>
              <a:rPr lang="en-US" sz="2400" b="1" dirty="0" smtClean="0"/>
              <a:t>initial stage</a:t>
            </a:r>
            <a:r>
              <a:rPr lang="en-US" sz="2400" dirty="0" smtClean="0"/>
              <a:t>.</a:t>
            </a:r>
          </a:p>
          <a:p>
            <a:pPr marL="457200" indent="-457200" algn="just">
              <a:spcAft>
                <a:spcPts val="2400"/>
              </a:spcAft>
              <a:buFont typeface="+mj-lt"/>
              <a:buAutoNum type="arabicPeriod"/>
            </a:pPr>
            <a:r>
              <a:rPr lang="en-US" sz="2400" dirty="0" smtClean="0"/>
              <a:t>The low diffusion rate of SM suggests that Audit Institutions do not perceive great advantages in the adoption of these tools or believe that their use is in conflict with existing patterns and values (</a:t>
            </a:r>
            <a:r>
              <a:rPr lang="en-US" sz="2400" b="1" dirty="0" smtClean="0"/>
              <a:t>diffusion of innovations theory</a:t>
            </a:r>
            <a:r>
              <a:rPr lang="en-US" sz="2400" dirty="0" smtClean="0"/>
              <a:t>).</a:t>
            </a:r>
          </a:p>
          <a:p>
            <a:pPr marL="457200" indent="-457200" algn="just">
              <a:spcAft>
                <a:spcPts val="2400"/>
              </a:spcAft>
              <a:buFont typeface="+mj-lt"/>
              <a:buAutoNum type="arabicPeriod"/>
            </a:pPr>
            <a:r>
              <a:rPr lang="en-US" sz="2400" dirty="0" smtClean="0"/>
              <a:t>Public administration styles influence SM adoption.</a:t>
            </a:r>
          </a:p>
          <a:p>
            <a:pPr marL="457200" indent="-457200" algn="just">
              <a:spcAft>
                <a:spcPts val="2400"/>
              </a:spcAft>
              <a:buFont typeface="+mj-lt"/>
              <a:buAutoNum type="arabicPeriod"/>
            </a:pPr>
            <a:r>
              <a:rPr lang="en-US" sz="2400" dirty="0"/>
              <a:t>The results point to the existence of a certain dependence on </a:t>
            </a:r>
            <a:r>
              <a:rPr lang="en-US" sz="2400" b="1" dirty="0"/>
              <a:t>institutional pressures </a:t>
            </a:r>
            <a:r>
              <a:rPr lang="en-US" sz="2400" dirty="0"/>
              <a:t>and </a:t>
            </a:r>
            <a:r>
              <a:rPr lang="en-US" sz="2400" b="1" dirty="0"/>
              <a:t>citizen demand </a:t>
            </a:r>
            <a:r>
              <a:rPr lang="en-US" sz="2400" dirty="0"/>
              <a:t>for the adoption of these tools. These factors seem to play a key role in the initial stages of SM adoption</a:t>
            </a:r>
            <a:r>
              <a:rPr lang="en-US" sz="2400" dirty="0" smtClean="0"/>
              <a:t>.</a:t>
            </a:r>
          </a:p>
          <a:p>
            <a:pPr marL="457200" indent="-457200" algn="just">
              <a:spcAft>
                <a:spcPts val="2400"/>
              </a:spcAft>
              <a:buFont typeface="+mj-lt"/>
              <a:buAutoNum type="arabicPeriod"/>
            </a:pPr>
            <a:r>
              <a:rPr lang="en-US" sz="2400" dirty="0" smtClean="0"/>
              <a:t>The </a:t>
            </a:r>
            <a:r>
              <a:rPr lang="en-US" sz="2400" dirty="0"/>
              <a:t>higher levels of adoption among SAIs are very probably explained by INTOSAI (2009a, 2010, 2013b) recommendations (</a:t>
            </a:r>
            <a:r>
              <a:rPr lang="en-US" sz="2400" b="1" dirty="0"/>
              <a:t>coercive and normative isomorphism, institutional theory</a:t>
            </a:r>
            <a:r>
              <a:rPr lang="en-US" sz="2400" dirty="0" smtClean="0"/>
              <a:t>)</a:t>
            </a:r>
          </a:p>
        </p:txBody>
      </p:sp>
      <p:graphicFrame>
        <p:nvGraphicFramePr>
          <p:cNvPr id="6" name="Marcador de contenido 4"/>
          <p:cNvGraphicFramePr>
            <a:graphicFrameLocks/>
          </p:cNvGraphicFramePr>
          <p:nvPr>
            <p:extLst>
              <p:ext uri="{D42A27DB-BD31-4B8C-83A1-F6EECF244321}">
                <p14:modId xmlns:p14="http://schemas.microsoft.com/office/powerpoint/2010/main" xmlns="" val="4128439053"/>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Main Conclusions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Tree>
    <p:extLst>
      <p:ext uri="{BB962C8B-B14F-4D97-AF65-F5344CB8AC3E}">
        <p14:creationId xmlns:p14="http://schemas.microsoft.com/office/powerpoint/2010/main" xmlns="" val="40310449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2319" y="1505415"/>
            <a:ext cx="9907976" cy="1784195"/>
          </a:xfrm>
        </p:spPr>
        <p:txBody>
          <a:bodyPr>
            <a:normAutofit fontScale="90000"/>
          </a:bodyPr>
          <a:lstStyle/>
          <a:p>
            <a:r>
              <a:rPr lang="en-US" sz="4800" b="1" dirty="0" smtClean="0"/>
              <a:t>Social Media adoption by Audit Institutions. A comparative analysis of the EU and the US.</a:t>
            </a:r>
            <a:endParaRPr lang="es-ES" sz="4800" dirty="0"/>
          </a:p>
        </p:txBody>
      </p:sp>
      <p:sp>
        <p:nvSpPr>
          <p:cNvPr id="3" name="Subtítulo 2"/>
          <p:cNvSpPr>
            <a:spLocks noGrp="1"/>
          </p:cNvSpPr>
          <p:nvPr>
            <p:ph type="subTitle" idx="1"/>
          </p:nvPr>
        </p:nvSpPr>
        <p:spPr>
          <a:xfrm>
            <a:off x="1524000" y="4177321"/>
            <a:ext cx="9144000" cy="2538078"/>
          </a:xfrm>
        </p:spPr>
        <p:txBody>
          <a:bodyPr>
            <a:normAutofit/>
          </a:bodyPr>
          <a:lstStyle/>
          <a:p>
            <a:r>
              <a:rPr lang="en-GB" dirty="0" smtClean="0"/>
              <a:t>Lourdes Torres, Sonia Royo and Jaime García-Rayado</a:t>
            </a:r>
          </a:p>
          <a:p>
            <a:r>
              <a:rPr lang="en-GB" sz="2800" dirty="0" err="1" smtClean="0"/>
              <a:t>Gespública</a:t>
            </a:r>
            <a:endParaRPr lang="en-GB" sz="2800" dirty="0" smtClean="0"/>
          </a:p>
          <a:p>
            <a:r>
              <a:rPr lang="en-GB" sz="2000" dirty="0" smtClean="0"/>
              <a:t> </a:t>
            </a:r>
            <a:r>
              <a:rPr lang="es-ES" altLang="ko-KR" sz="2000" u="sng" dirty="0" smtClean="0">
                <a:ea typeface="굴림" pitchFamily="34" charset="-127"/>
                <a:hlinkClick r:id="rId3"/>
              </a:rPr>
              <a:t>h</a:t>
            </a:r>
            <a:r>
              <a:rPr lang="es-ES" altLang="es-ES" sz="2000" u="sng" dirty="0" smtClean="0">
                <a:hlinkClick r:id="rId3"/>
              </a:rPr>
              <a:t>ttp</a:t>
            </a:r>
            <a:r>
              <a:rPr lang="es-ES" altLang="es-ES" sz="2000" u="sng" dirty="0">
                <a:hlinkClick r:id="rId3"/>
              </a:rPr>
              <a:t>://gespublica.unizar.es</a:t>
            </a:r>
            <a:r>
              <a:rPr lang="es-ES" altLang="es-ES" sz="2000" u="sng" dirty="0" smtClean="0">
                <a:hlinkClick r:id="rId3"/>
              </a:rPr>
              <a:t>/</a:t>
            </a:r>
            <a:endParaRPr lang="en-GB" sz="2000" dirty="0" smtClean="0"/>
          </a:p>
          <a:p>
            <a:endParaRPr lang="en-GB" sz="2000" dirty="0" smtClean="0"/>
          </a:p>
          <a:p>
            <a:endParaRPr lang="en-GB" sz="2000" dirty="0"/>
          </a:p>
        </p:txBody>
      </p:sp>
      <p:pic>
        <p:nvPicPr>
          <p:cNvPr id="4" name="Imagen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328638" y="5950513"/>
            <a:ext cx="2863362" cy="894801"/>
          </a:xfrm>
          <a:prstGeom prst="rect">
            <a:avLst/>
          </a:prstGeom>
        </p:spPr>
      </p:pic>
      <p:pic>
        <p:nvPicPr>
          <p:cNvPr id="8"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6105799"/>
            <a:ext cx="2411412"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ángulo 8"/>
          <p:cNvSpPr/>
          <p:nvPr/>
        </p:nvSpPr>
        <p:spPr>
          <a:xfrm>
            <a:off x="2638575" y="370360"/>
            <a:ext cx="7554312" cy="885371"/>
          </a:xfrm>
          <a:prstGeom prst="rect">
            <a:avLst/>
          </a:prstGeom>
        </p:spPr>
        <p:txBody>
          <a:bodyPr wrap="none">
            <a:spAutoFit/>
          </a:bodyPr>
          <a:lstStyle/>
          <a:p>
            <a:pPr algn="ctr">
              <a:lnSpc>
                <a:spcPct val="90000"/>
              </a:lnSpc>
              <a:spcBef>
                <a:spcPts val="1000"/>
              </a:spcBef>
            </a:pPr>
            <a:r>
              <a:rPr lang="en-US" sz="2400" dirty="0"/>
              <a:t>44th World Continuous Auditing and Reporting </a:t>
            </a:r>
            <a:r>
              <a:rPr lang="en-US" sz="2400" dirty="0" smtClean="0"/>
              <a:t>Symposium</a:t>
            </a:r>
          </a:p>
          <a:p>
            <a:pPr algn="ctr">
              <a:lnSpc>
                <a:spcPct val="90000"/>
              </a:lnSpc>
              <a:spcBef>
                <a:spcPts val="1000"/>
              </a:spcBef>
            </a:pPr>
            <a:r>
              <a:rPr lang="en-US" sz="2400" dirty="0" smtClean="0"/>
              <a:t> </a:t>
            </a:r>
            <a:r>
              <a:rPr lang="en-US" sz="2000" dirty="0" smtClean="0"/>
              <a:t>Seville (Spain) 21-22 March, 2019</a:t>
            </a:r>
            <a:endParaRPr lang="en-US" sz="2000" dirty="0">
              <a:hlinkClick r:id="rId6"/>
            </a:endParaRPr>
          </a:p>
        </p:txBody>
      </p:sp>
    </p:spTree>
    <p:extLst>
      <p:ext uri="{BB962C8B-B14F-4D97-AF65-F5344CB8AC3E}">
        <p14:creationId xmlns:p14="http://schemas.microsoft.com/office/powerpoint/2010/main" xmlns="" val="10436500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xmlns="" val="2985282314"/>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
        <p:nvSpPr>
          <p:cNvPr id="2" name="CuadroTexto 1"/>
          <p:cNvSpPr txBox="1"/>
          <p:nvPr/>
        </p:nvSpPr>
        <p:spPr>
          <a:xfrm>
            <a:off x="820615" y="849223"/>
            <a:ext cx="10550769" cy="5262979"/>
          </a:xfrm>
          <a:prstGeom prst="rect">
            <a:avLst/>
          </a:prstGeom>
          <a:noFill/>
        </p:spPr>
        <p:txBody>
          <a:bodyPr wrap="square" rtlCol="0">
            <a:spAutoFit/>
          </a:bodyPr>
          <a:lstStyle/>
          <a:p>
            <a:pPr>
              <a:lnSpc>
                <a:spcPct val="200000"/>
              </a:lnSpc>
            </a:pPr>
            <a:r>
              <a:rPr lang="es-ES" sz="2400" b="1" dirty="0" err="1" smtClean="0"/>
              <a:t>Index</a:t>
            </a:r>
            <a:endParaRPr lang="es-ES" sz="2400" b="1" dirty="0"/>
          </a:p>
          <a:p>
            <a:pPr marL="514350" indent="-514350">
              <a:lnSpc>
                <a:spcPct val="200000"/>
              </a:lnSpc>
              <a:buFont typeface="+mj-lt"/>
              <a:buAutoNum type="arabicPeriod"/>
            </a:pPr>
            <a:r>
              <a:rPr lang="es-ES" sz="2400" dirty="0" err="1" smtClean="0"/>
              <a:t>Introduction</a:t>
            </a:r>
            <a:endParaRPr lang="es-ES" sz="2400" dirty="0" smtClean="0"/>
          </a:p>
          <a:p>
            <a:pPr marL="457200" indent="-457200">
              <a:lnSpc>
                <a:spcPct val="200000"/>
              </a:lnSpc>
              <a:buFont typeface="+mj-lt"/>
              <a:buAutoNum type="arabicPeriod"/>
            </a:pPr>
            <a:r>
              <a:rPr lang="es-ES" sz="2400" dirty="0" err="1" smtClean="0"/>
              <a:t>Research</a:t>
            </a:r>
            <a:r>
              <a:rPr lang="es-ES" sz="2400" dirty="0" smtClean="0"/>
              <a:t> </a:t>
            </a:r>
            <a:r>
              <a:rPr lang="es-ES" sz="2400" dirty="0" err="1" smtClean="0"/>
              <a:t>Questions</a:t>
            </a:r>
            <a:endParaRPr lang="es-ES" sz="2400" dirty="0" smtClean="0"/>
          </a:p>
          <a:p>
            <a:pPr marL="457200" indent="-457200">
              <a:lnSpc>
                <a:spcPct val="200000"/>
              </a:lnSpc>
              <a:buFont typeface="+mj-lt"/>
              <a:buAutoNum type="arabicPeriod"/>
            </a:pPr>
            <a:r>
              <a:rPr lang="es-ES" sz="2400" dirty="0" err="1" smtClean="0"/>
              <a:t>Background</a:t>
            </a:r>
            <a:endParaRPr lang="es-ES" sz="2400" dirty="0" smtClean="0"/>
          </a:p>
          <a:p>
            <a:pPr marL="457200" indent="-457200">
              <a:lnSpc>
                <a:spcPct val="200000"/>
              </a:lnSpc>
              <a:buFont typeface="+mj-lt"/>
              <a:buAutoNum type="arabicPeriod"/>
            </a:pPr>
            <a:r>
              <a:rPr lang="es-ES" sz="2400" dirty="0" err="1" smtClean="0"/>
              <a:t>Sample</a:t>
            </a:r>
            <a:r>
              <a:rPr lang="es-ES" sz="2400" dirty="0" smtClean="0"/>
              <a:t> and </a:t>
            </a:r>
            <a:r>
              <a:rPr lang="es-ES" sz="2400" dirty="0" err="1" smtClean="0"/>
              <a:t>Method</a:t>
            </a:r>
            <a:endParaRPr lang="es-ES" sz="2400" dirty="0" smtClean="0"/>
          </a:p>
          <a:p>
            <a:pPr marL="457200" indent="-457200">
              <a:lnSpc>
                <a:spcPct val="200000"/>
              </a:lnSpc>
              <a:buFont typeface="+mj-lt"/>
              <a:buAutoNum type="arabicPeriod"/>
            </a:pPr>
            <a:r>
              <a:rPr lang="es-ES" sz="2400" dirty="0" err="1" smtClean="0"/>
              <a:t>Results</a:t>
            </a:r>
            <a:endParaRPr lang="es-ES" sz="2400" dirty="0" smtClean="0"/>
          </a:p>
          <a:p>
            <a:pPr marL="457200" indent="-457200">
              <a:lnSpc>
                <a:spcPct val="200000"/>
              </a:lnSpc>
              <a:buFont typeface="+mj-lt"/>
              <a:buAutoNum type="arabicPeriod"/>
            </a:pPr>
            <a:r>
              <a:rPr lang="es-ES" sz="2400" dirty="0" err="1" smtClean="0"/>
              <a:t>Main</a:t>
            </a:r>
            <a:r>
              <a:rPr lang="es-ES" sz="2400" dirty="0" smtClean="0"/>
              <a:t> </a:t>
            </a:r>
            <a:r>
              <a:rPr lang="es-ES" sz="2400" dirty="0" err="1" smtClean="0"/>
              <a:t>Conclusions</a:t>
            </a:r>
            <a:endParaRPr lang="es-ES" sz="2400" dirty="0"/>
          </a:p>
        </p:txBody>
      </p:sp>
    </p:spTree>
    <p:extLst>
      <p:ext uri="{BB962C8B-B14F-4D97-AF65-F5344CB8AC3E}">
        <p14:creationId xmlns:p14="http://schemas.microsoft.com/office/powerpoint/2010/main" xmlns="" val="6793666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CuadroTexto 3"/>
          <p:cNvSpPr txBox="1"/>
          <p:nvPr/>
        </p:nvSpPr>
        <p:spPr>
          <a:xfrm>
            <a:off x="539496" y="895894"/>
            <a:ext cx="11242015" cy="1154162"/>
          </a:xfrm>
          <a:prstGeom prst="rect">
            <a:avLst/>
          </a:prstGeom>
          <a:noFill/>
        </p:spPr>
        <p:txBody>
          <a:bodyPr wrap="square" tIns="0" rtlCol="0">
            <a:spAutoFit/>
          </a:bodyPr>
          <a:lstStyle/>
          <a:p>
            <a:pPr algn="just"/>
            <a:r>
              <a:rPr lang="en-US" sz="2400" dirty="0" smtClean="0"/>
              <a:t>The </a:t>
            </a:r>
            <a:r>
              <a:rPr lang="en-US" sz="2400" dirty="0"/>
              <a:t>most important functions </a:t>
            </a:r>
            <a:r>
              <a:rPr lang="en-US" sz="2400" dirty="0" smtClean="0"/>
              <a:t>of </a:t>
            </a:r>
            <a:r>
              <a:rPr lang="en-US" sz="2400" b="1" dirty="0" smtClean="0"/>
              <a:t>Public </a:t>
            </a:r>
            <a:r>
              <a:rPr lang="en-US" sz="2400" b="1" dirty="0"/>
              <a:t>S</a:t>
            </a:r>
            <a:r>
              <a:rPr lang="en-US" sz="2400" b="1" dirty="0" smtClean="0"/>
              <a:t>ector </a:t>
            </a:r>
            <a:r>
              <a:rPr lang="en-US" sz="2400" b="1" dirty="0"/>
              <a:t>Audit </a:t>
            </a:r>
            <a:r>
              <a:rPr lang="en-US" sz="2400" b="1" dirty="0" smtClean="0"/>
              <a:t>Institutions</a:t>
            </a:r>
            <a:r>
              <a:rPr lang="en-US" sz="2400" dirty="0" smtClean="0"/>
              <a:t>, the </a:t>
            </a:r>
            <a:r>
              <a:rPr lang="en-US" sz="2400" dirty="0"/>
              <a:t>main external control bodies of the public </a:t>
            </a:r>
            <a:r>
              <a:rPr lang="en-US" sz="2400" dirty="0" smtClean="0"/>
              <a:t>sector, are </a:t>
            </a:r>
            <a:r>
              <a:rPr lang="en-US" sz="2400" dirty="0"/>
              <a:t>to carry out compliance, financial and performance audits </a:t>
            </a:r>
            <a:endParaRPr lang="en-GB" sz="2400" dirty="0"/>
          </a:p>
        </p:txBody>
      </p:sp>
      <p:sp>
        <p:nvSpPr>
          <p:cNvPr id="3" name="Rectángulo redondeado 2"/>
          <p:cNvSpPr/>
          <p:nvPr/>
        </p:nvSpPr>
        <p:spPr>
          <a:xfrm>
            <a:off x="6311822" y="2179696"/>
            <a:ext cx="5292281" cy="1557668"/>
          </a:xfrm>
          <a:prstGeom prst="roundRect">
            <a:avLst/>
          </a:prstGeom>
          <a:noFill/>
          <a:ln w="38100">
            <a:solidFill>
              <a:srgbClr val="406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Principle 7: "</a:t>
            </a:r>
            <a:r>
              <a:rPr lang="en-US" sz="2400" dirty="0" smtClean="0">
                <a:solidFill>
                  <a:schemeClr val="tx1"/>
                </a:solidFill>
              </a:rPr>
              <a:t>SAIs have to report </a:t>
            </a:r>
            <a:r>
              <a:rPr lang="en-US" sz="2400" dirty="0">
                <a:solidFill>
                  <a:schemeClr val="tx1"/>
                </a:solidFill>
              </a:rPr>
              <a:t>publicly on the results of their audits and on their conclusions regarding overall government </a:t>
            </a:r>
            <a:r>
              <a:rPr lang="en-US" sz="2400" dirty="0" smtClean="0">
                <a:solidFill>
                  <a:schemeClr val="tx1"/>
                </a:solidFill>
              </a:rPr>
              <a:t>activities"</a:t>
            </a:r>
            <a:endParaRPr lang="en-GB" sz="2400" dirty="0">
              <a:solidFill>
                <a:schemeClr val="tx1"/>
              </a:solidFill>
            </a:endParaRPr>
          </a:p>
        </p:txBody>
      </p:sp>
      <p:sp>
        <p:nvSpPr>
          <p:cNvPr id="6" name="Rectángulo redondeado 5"/>
          <p:cNvSpPr/>
          <p:nvPr/>
        </p:nvSpPr>
        <p:spPr>
          <a:xfrm>
            <a:off x="6301867" y="4648101"/>
            <a:ext cx="5302484" cy="1492261"/>
          </a:xfrm>
          <a:prstGeom prst="roundRect">
            <a:avLst/>
          </a:prstGeom>
          <a:noFill/>
          <a:ln w="38100">
            <a:solidFill>
              <a:srgbClr val="406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Principle 8: "</a:t>
            </a:r>
            <a:r>
              <a:rPr lang="en-US" sz="2400" dirty="0" smtClean="0">
                <a:solidFill>
                  <a:schemeClr val="tx1"/>
                </a:solidFill>
              </a:rPr>
              <a:t>SAIs have to communicate </a:t>
            </a:r>
            <a:r>
              <a:rPr lang="en-US" sz="2400" dirty="0">
                <a:solidFill>
                  <a:schemeClr val="tx1"/>
                </a:solidFill>
              </a:rPr>
              <a:t>timely and widely on their activities and audit results through the media, websites and by other </a:t>
            </a:r>
            <a:r>
              <a:rPr lang="en-US" sz="2400" dirty="0" smtClean="0">
                <a:solidFill>
                  <a:schemeClr val="tx1"/>
                </a:solidFill>
              </a:rPr>
              <a:t>means"</a:t>
            </a:r>
            <a:endParaRPr lang="en-GB" sz="2400" dirty="0">
              <a:solidFill>
                <a:schemeClr val="tx1"/>
              </a:solidFill>
            </a:endParaRPr>
          </a:p>
        </p:txBody>
      </p:sp>
      <p:sp>
        <p:nvSpPr>
          <p:cNvPr id="7" name="Rectángulo redondeado 6"/>
          <p:cNvSpPr/>
          <p:nvPr/>
        </p:nvSpPr>
        <p:spPr>
          <a:xfrm>
            <a:off x="397239" y="3139239"/>
            <a:ext cx="5489089" cy="1982304"/>
          </a:xfrm>
          <a:prstGeom prst="roundRect">
            <a:avLst/>
          </a:prstGeom>
          <a:solidFill>
            <a:schemeClr val="bg1"/>
          </a:solidFill>
          <a:ln w="38100">
            <a:solidFill>
              <a:srgbClr val="406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INTOSAI (2009) established the principles </a:t>
            </a:r>
            <a:r>
              <a:rPr lang="en-US" sz="2400" dirty="0">
                <a:solidFill>
                  <a:schemeClr val="tx1"/>
                </a:solidFill>
              </a:rPr>
              <a:t>of </a:t>
            </a:r>
            <a:r>
              <a:rPr lang="en-US" sz="2400" b="1" dirty="0">
                <a:solidFill>
                  <a:schemeClr val="tx1"/>
                </a:solidFill>
              </a:rPr>
              <a:t>transparency and accountability </a:t>
            </a:r>
            <a:r>
              <a:rPr lang="en-US" sz="2400" dirty="0">
                <a:solidFill>
                  <a:schemeClr val="tx1"/>
                </a:solidFill>
              </a:rPr>
              <a:t>for SAIs in order to assist them in </a:t>
            </a:r>
            <a:r>
              <a:rPr lang="en-US" sz="2400" b="1" dirty="0">
                <a:solidFill>
                  <a:schemeClr val="tx1"/>
                </a:solidFill>
              </a:rPr>
              <a:t>leading by example</a:t>
            </a:r>
            <a:r>
              <a:rPr lang="en-US" sz="2400" dirty="0">
                <a:solidFill>
                  <a:schemeClr val="tx1"/>
                </a:solidFill>
              </a:rPr>
              <a:t> in their own governance and </a:t>
            </a:r>
            <a:r>
              <a:rPr lang="en-US" sz="2400" dirty="0" smtClean="0">
                <a:solidFill>
                  <a:schemeClr val="tx1"/>
                </a:solidFill>
              </a:rPr>
              <a:t>practices (ISSAI 20)</a:t>
            </a:r>
            <a:endParaRPr lang="en-GB" sz="2400" dirty="0">
              <a:solidFill>
                <a:schemeClr val="tx1"/>
              </a:solidFill>
            </a:endParaRPr>
          </a:p>
        </p:txBody>
      </p:sp>
      <p:sp>
        <p:nvSpPr>
          <p:cNvPr id="15" name="Flecha derecha 14"/>
          <p:cNvSpPr/>
          <p:nvPr/>
        </p:nvSpPr>
        <p:spPr>
          <a:xfrm rot="8179666">
            <a:off x="5830836" y="2958959"/>
            <a:ext cx="451933" cy="259484"/>
          </a:xfrm>
          <a:prstGeom prst="rightArrow">
            <a:avLst/>
          </a:prstGeom>
          <a:solidFill>
            <a:srgbClr val="406E97"/>
          </a:solidFill>
          <a:ln>
            <a:solidFill>
              <a:srgbClr val="406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8" name="Marcador de contenido 4"/>
          <p:cNvGraphicFramePr>
            <a:graphicFrameLocks/>
          </p:cNvGraphicFramePr>
          <p:nvPr>
            <p:extLst>
              <p:ext uri="{D42A27DB-BD31-4B8C-83A1-F6EECF244321}">
                <p14:modId xmlns:p14="http://schemas.microsoft.com/office/powerpoint/2010/main" xmlns="" val="4006919527"/>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chemeClr val="bg1"/>
                          </a:solidFill>
                          <a:latin typeface="+mn-lt"/>
                          <a:ea typeface="+mn-ea"/>
                          <a:cs typeface="+mn-cs"/>
                        </a:rPr>
                        <a:t>Introduction</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
        <p:nvSpPr>
          <p:cNvPr id="2" name="CuadroTexto 1"/>
          <p:cNvSpPr txBox="1"/>
          <p:nvPr/>
        </p:nvSpPr>
        <p:spPr>
          <a:xfrm>
            <a:off x="539496" y="5320984"/>
            <a:ext cx="6443247" cy="830997"/>
          </a:xfrm>
          <a:prstGeom prst="rect">
            <a:avLst/>
          </a:prstGeom>
          <a:noFill/>
        </p:spPr>
        <p:txBody>
          <a:bodyPr wrap="square" rtlCol="0">
            <a:spAutoFit/>
          </a:bodyPr>
          <a:lstStyle/>
          <a:p>
            <a:r>
              <a:rPr lang="en-GB" sz="1600" b="1" dirty="0"/>
              <a:t>INTOSAI: International Organisation of Supreme Audit Institutions</a:t>
            </a:r>
          </a:p>
          <a:p>
            <a:endParaRPr lang="en-GB" sz="1600" dirty="0"/>
          </a:p>
          <a:p>
            <a:r>
              <a:rPr lang="en-GB" sz="1600" b="1" dirty="0" smtClean="0"/>
              <a:t>ISSAI: International </a:t>
            </a:r>
            <a:r>
              <a:rPr lang="en-GB" sz="1600" b="1" dirty="0"/>
              <a:t>Standards of Supreme Audit Institutions </a:t>
            </a:r>
          </a:p>
        </p:txBody>
      </p:sp>
      <p:sp>
        <p:nvSpPr>
          <p:cNvPr id="10" name="Flecha derecha 9"/>
          <p:cNvSpPr/>
          <p:nvPr/>
        </p:nvSpPr>
        <p:spPr>
          <a:xfrm rot="13010348">
            <a:off x="5820162" y="5031777"/>
            <a:ext cx="451932" cy="259484"/>
          </a:xfrm>
          <a:prstGeom prst="rightArrow">
            <a:avLst/>
          </a:prstGeom>
          <a:solidFill>
            <a:srgbClr val="406E97"/>
          </a:solidFill>
          <a:ln>
            <a:solidFill>
              <a:srgbClr val="406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8592850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15" grpId="0" animBg="1"/>
      <p:bldP spid="2"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947741" y="916505"/>
            <a:ext cx="10461117" cy="48936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s-ES" sz="2400" b="0" i="0" u="none" strike="noStrike" cap="none" normalizeH="0" baseline="0" dirty="0" smtClean="0">
                <a:ln>
                  <a:noFill/>
                </a:ln>
                <a:solidFill>
                  <a:schemeClr val="tx1"/>
                </a:solidFill>
                <a:effectLst/>
              </a:rPr>
              <a:t>To give some advantages</a:t>
            </a:r>
            <a:r>
              <a:rPr kumimoji="0" lang="es-ES" altLang="es-ES" sz="2400" b="0" i="0" u="none" strike="noStrike" cap="none" normalizeH="0" baseline="0" dirty="0" smtClean="0">
                <a:ln>
                  <a:noFill/>
                </a:ln>
                <a:solidFill>
                  <a:schemeClr val="tx1"/>
                </a:solidFill>
                <a:effectLst/>
              </a:rPr>
              <a:t> of Social</a:t>
            </a:r>
            <a:r>
              <a:rPr kumimoji="0" lang="es-ES" altLang="es-ES" sz="2400" b="0" i="0" u="none" strike="noStrike" cap="none" normalizeH="0" dirty="0" smtClean="0">
                <a:ln>
                  <a:noFill/>
                </a:ln>
                <a:solidFill>
                  <a:schemeClr val="tx1"/>
                </a:solidFill>
                <a:effectLst/>
              </a:rPr>
              <a:t> Media (SM) are:</a:t>
            </a:r>
          </a:p>
          <a:p>
            <a:pPr marL="0" marR="0" lvl="0" indent="0" defTabSz="914400" rtl="0" eaLnBrk="0" fontAlgn="base" latinLnBrk="0" hangingPunct="0">
              <a:lnSpc>
                <a:spcPct val="100000"/>
              </a:lnSpc>
              <a:spcBef>
                <a:spcPct val="0"/>
              </a:spcBef>
              <a:spcAft>
                <a:spcPct val="0"/>
              </a:spcAft>
              <a:buClrTx/>
              <a:buSzTx/>
              <a:buFontTx/>
              <a:buNone/>
              <a:tabLst/>
            </a:pPr>
            <a:endParaRPr kumimoji="0" lang="es-ES" altLang="es-ES" sz="2400" b="0" i="0" u="none" strike="noStrike" cap="none" normalizeH="0" dirty="0" smtClean="0">
              <a:ln>
                <a:noFill/>
              </a:ln>
              <a:solidFill>
                <a:schemeClr val="tx1"/>
              </a:solidFill>
              <a:effectLst/>
            </a:endParaRPr>
          </a:p>
          <a:p>
            <a:pPr marL="742950" lvl="1" indent="-285750">
              <a:lnSpc>
                <a:spcPct val="200000"/>
              </a:lnSpc>
              <a:buFont typeface="Arial" panose="020B0604020202020204" pitchFamily="34" charset="0"/>
              <a:buChar char="•"/>
            </a:pPr>
            <a:r>
              <a:rPr lang="en-US" sz="2400" dirty="0" smtClean="0"/>
              <a:t>To allow </a:t>
            </a:r>
            <a:r>
              <a:rPr lang="en-US" sz="2400" dirty="0"/>
              <a:t>instant </a:t>
            </a:r>
            <a:r>
              <a:rPr lang="en-US" sz="2400" b="1" dirty="0"/>
              <a:t>two-way</a:t>
            </a:r>
            <a:r>
              <a:rPr lang="en-US" sz="2400" dirty="0"/>
              <a:t> direct communication with </a:t>
            </a:r>
            <a:r>
              <a:rPr lang="en-US" sz="2400" dirty="0" smtClean="0"/>
              <a:t>stakeholders, </a:t>
            </a:r>
            <a:r>
              <a:rPr lang="en-GB" sz="2400" dirty="0" smtClean="0"/>
              <a:t>facilitating </a:t>
            </a:r>
            <a:r>
              <a:rPr lang="en-GB" sz="2400" b="1" dirty="0" smtClean="0"/>
              <a:t>stakeholder feedback </a:t>
            </a:r>
            <a:r>
              <a:rPr lang="en-GB" sz="2400" dirty="0" smtClean="0"/>
              <a:t>and </a:t>
            </a:r>
            <a:r>
              <a:rPr lang="en-GB" sz="2400" dirty="0"/>
              <a:t>eliminating dependence on traditional communication </a:t>
            </a:r>
            <a:r>
              <a:rPr lang="en-GB" sz="2400" dirty="0" smtClean="0"/>
              <a:t>media</a:t>
            </a:r>
            <a:endParaRPr lang="en-GB" sz="2400" b="1" dirty="0"/>
          </a:p>
          <a:p>
            <a:pPr marL="742950" lvl="1" indent="-285750">
              <a:lnSpc>
                <a:spcPct val="200000"/>
              </a:lnSpc>
              <a:buFont typeface="Arial" panose="020B0604020202020204" pitchFamily="34" charset="0"/>
              <a:buChar char="•"/>
            </a:pPr>
            <a:r>
              <a:rPr lang="en-GB" sz="2400" dirty="0" smtClean="0"/>
              <a:t>Give </a:t>
            </a:r>
            <a:r>
              <a:rPr lang="en-GB" sz="2400" dirty="0"/>
              <a:t>the opportunity to show a more complete image and improve visibility</a:t>
            </a:r>
          </a:p>
          <a:p>
            <a:pPr marL="742950" lvl="1" indent="-285750">
              <a:lnSpc>
                <a:spcPct val="200000"/>
              </a:lnSpc>
              <a:buFont typeface="Arial" panose="020B0604020202020204" pitchFamily="34" charset="0"/>
              <a:buChar char="•"/>
            </a:pPr>
            <a:r>
              <a:rPr lang="en-GB" sz="2400" dirty="0" smtClean="0"/>
              <a:t> To reduce spatial obstacles and allow </a:t>
            </a:r>
            <a:r>
              <a:rPr lang="en-GB" sz="2400" b="1" dirty="0" smtClean="0"/>
              <a:t>massive low cost communication,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2400" b="0" i="0" u="none" strike="noStrike" cap="none" normalizeH="0" baseline="0" dirty="0" smtClean="0">
              <a:ln>
                <a:noFill/>
              </a:ln>
              <a:solidFill>
                <a:schemeClr val="tx1"/>
              </a:solidFill>
              <a:effectLst/>
            </a:endParaRPr>
          </a:p>
        </p:txBody>
      </p:sp>
      <p:graphicFrame>
        <p:nvGraphicFramePr>
          <p:cNvPr id="18" name="Marcador de contenido 4"/>
          <p:cNvGraphicFramePr>
            <a:graphicFrameLocks/>
          </p:cNvGraphicFramePr>
          <p:nvPr>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chemeClr val="bg1"/>
                          </a:solidFill>
                          <a:latin typeface="+mn-lt"/>
                          <a:ea typeface="+mn-ea"/>
                          <a:cs typeface="+mn-cs"/>
                        </a:rPr>
                        <a:t>Introduction</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
        <p:nvSpPr>
          <p:cNvPr id="2" name="CuadroTexto 1"/>
          <p:cNvSpPr txBox="1"/>
          <p:nvPr/>
        </p:nvSpPr>
        <p:spPr>
          <a:xfrm>
            <a:off x="366743" y="5658286"/>
            <a:ext cx="11623112" cy="707886"/>
          </a:xfrm>
          <a:prstGeom prst="rect">
            <a:avLst/>
          </a:prstGeom>
          <a:noFill/>
        </p:spPr>
        <p:txBody>
          <a:bodyPr wrap="square" rtlCol="0">
            <a:spAutoFit/>
          </a:bodyPr>
          <a:lstStyle/>
          <a:p>
            <a:r>
              <a:rPr lang="en-US" sz="2000" dirty="0" smtClean="0"/>
              <a:t>(</a:t>
            </a:r>
            <a:r>
              <a:rPr lang="en-US" sz="2000" dirty="0" err="1" smtClean="0"/>
              <a:t>Bertot</a:t>
            </a:r>
            <a:r>
              <a:rPr lang="en-US" sz="2000" dirty="0" smtClean="0"/>
              <a:t> et al., 2012;Bonson et al., 2012; González-Díaz et al., 2013; </a:t>
            </a:r>
            <a:r>
              <a:rPr lang="en-US" sz="2000" dirty="0" err="1" smtClean="0"/>
              <a:t>Stamati</a:t>
            </a:r>
            <a:r>
              <a:rPr lang="en-US" sz="2000" dirty="0" smtClean="0"/>
              <a:t> et al., </a:t>
            </a:r>
            <a:r>
              <a:rPr lang="en-US" sz="2000" dirty="0"/>
              <a:t>2015, Agostino et al., </a:t>
            </a:r>
            <a:r>
              <a:rPr lang="en-US" sz="2000" dirty="0" smtClean="0"/>
              <a:t>2017)</a:t>
            </a:r>
            <a:endParaRPr lang="en-GB" sz="2000" dirty="0" smtClean="0"/>
          </a:p>
          <a:p>
            <a:endParaRPr lang="en-GB" sz="2000" dirty="0"/>
          </a:p>
        </p:txBody>
      </p:sp>
    </p:spTree>
    <p:extLst>
      <p:ext uri="{BB962C8B-B14F-4D97-AF65-F5344CB8AC3E}">
        <p14:creationId xmlns:p14="http://schemas.microsoft.com/office/powerpoint/2010/main" xmlns="" val="4172351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CuadroTexto 2"/>
          <p:cNvSpPr txBox="1"/>
          <p:nvPr/>
        </p:nvSpPr>
        <p:spPr>
          <a:xfrm>
            <a:off x="1042737" y="820593"/>
            <a:ext cx="10469559" cy="5216813"/>
          </a:xfrm>
          <a:prstGeom prst="rect">
            <a:avLst/>
          </a:prstGeom>
          <a:noFill/>
        </p:spPr>
        <p:txBody>
          <a:bodyPr wrap="square" tIns="0" rtlCol="0">
            <a:spAutoFit/>
          </a:bodyPr>
          <a:lstStyle/>
          <a:p>
            <a:r>
              <a:rPr lang="en-US" sz="2400" dirty="0" smtClean="0"/>
              <a:t>The </a:t>
            </a:r>
            <a:r>
              <a:rPr lang="en-US" sz="2400" b="1" dirty="0"/>
              <a:t>objective</a:t>
            </a:r>
            <a:r>
              <a:rPr lang="en-US" sz="2400" dirty="0"/>
              <a:t> of this paper is to analyze the presence of Audit Institutions in Web 2.0 </a:t>
            </a:r>
            <a:r>
              <a:rPr lang="en-US" sz="2400" dirty="0" smtClean="0"/>
              <a:t>tools and SM, </a:t>
            </a:r>
            <a:r>
              <a:rPr lang="en-US" sz="2400" dirty="0"/>
              <a:t>in the EU and US, at central and regional level, in order to answer the following research questions</a:t>
            </a:r>
            <a:r>
              <a:rPr lang="en-US" sz="2400" dirty="0" smtClean="0"/>
              <a:t>:</a:t>
            </a:r>
          </a:p>
          <a:p>
            <a:endParaRPr lang="en-US" sz="2400" dirty="0" smtClean="0"/>
          </a:p>
          <a:p>
            <a:endParaRPr lang="en-US" sz="2400" dirty="0"/>
          </a:p>
          <a:p>
            <a:pPr marL="342900" indent="-342900">
              <a:buFont typeface="Arial" panose="020B0604020202020204" pitchFamily="34" charset="0"/>
              <a:buChar char="•"/>
            </a:pPr>
            <a:r>
              <a:rPr lang="en-US" sz="2400" dirty="0"/>
              <a:t>RQ1. What is the level of adoption of Web 2.0 and SM tools among Audit Institutions? </a:t>
            </a:r>
            <a:endParaRPr lang="en-US" sz="2400" dirty="0" smtClean="0"/>
          </a:p>
          <a:p>
            <a:pPr marL="342900" indent="-342900">
              <a:lnSpc>
                <a:spcPct val="250000"/>
              </a:lnSpc>
              <a:buFont typeface="Arial" panose="020B0604020202020204" pitchFamily="34" charset="0"/>
              <a:buChar char="•"/>
            </a:pPr>
            <a:r>
              <a:rPr lang="en-US" sz="2400" dirty="0" smtClean="0"/>
              <a:t>RQ2</a:t>
            </a:r>
            <a:r>
              <a:rPr lang="en-US" sz="2400" dirty="0"/>
              <a:t>. Can any patterns of adoption be identified? </a:t>
            </a:r>
            <a:endParaRPr lang="en-US" sz="2400" dirty="0" smtClean="0"/>
          </a:p>
          <a:p>
            <a:pPr marL="342900" indent="-342900">
              <a:lnSpc>
                <a:spcPct val="250000"/>
              </a:lnSpc>
              <a:buFont typeface="Arial" panose="020B0604020202020204" pitchFamily="34" charset="0"/>
              <a:buChar char="•"/>
            </a:pPr>
            <a:r>
              <a:rPr lang="en-US" sz="2400" dirty="0" smtClean="0"/>
              <a:t>RQ3</a:t>
            </a:r>
            <a:r>
              <a:rPr lang="en-US" sz="2400" dirty="0"/>
              <a:t>. What factors are related to the adoption of Web 2.0 and SM tools?</a:t>
            </a:r>
            <a:endParaRPr lang="en-US" sz="2400" dirty="0" smtClean="0"/>
          </a:p>
          <a:p>
            <a:endParaRPr lang="en-US" sz="2400" dirty="0"/>
          </a:p>
          <a:p>
            <a:endParaRPr lang="en-GB" sz="2400" dirty="0"/>
          </a:p>
        </p:txBody>
      </p:sp>
      <p:graphicFrame>
        <p:nvGraphicFramePr>
          <p:cNvPr id="7" name="Marcador de contenido 4"/>
          <p:cNvGraphicFramePr>
            <a:graphicFrameLocks/>
          </p:cNvGraphicFramePr>
          <p:nvPr>
            <p:extLst>
              <p:ext uri="{D42A27DB-BD31-4B8C-83A1-F6EECF244321}">
                <p14:modId xmlns:p14="http://schemas.microsoft.com/office/powerpoint/2010/main" xmlns="" val="939749119"/>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Research</a:t>
                      </a:r>
                      <a:r>
                        <a:rPr lang="en-GB" sz="2000" b="1" kern="1200" baseline="0" noProof="0" dirty="0" smtClean="0">
                          <a:solidFill>
                            <a:schemeClr val="bg1"/>
                          </a:solidFill>
                          <a:latin typeface="+mn-lt"/>
                          <a:ea typeface="+mn-ea"/>
                          <a:cs typeface="+mn-cs"/>
                        </a:rPr>
                        <a:t> </a:t>
                      </a:r>
                      <a:r>
                        <a:rPr lang="en-GB" sz="2000" b="1" kern="1200" noProof="0" dirty="0" smtClean="0">
                          <a:solidFill>
                            <a:schemeClr val="bg1"/>
                          </a:solidFill>
                          <a:latin typeface="+mn-lt"/>
                          <a:ea typeface="+mn-ea"/>
                          <a:cs typeface="+mn-cs"/>
                        </a:rPr>
                        <a:t>Questions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Tree>
    <p:extLst>
      <p:ext uri="{BB962C8B-B14F-4D97-AF65-F5344CB8AC3E}">
        <p14:creationId xmlns:p14="http://schemas.microsoft.com/office/powerpoint/2010/main" xmlns="" val="3825366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CuadroTexto 3"/>
          <p:cNvSpPr txBox="1"/>
          <p:nvPr/>
        </p:nvSpPr>
        <p:spPr>
          <a:xfrm>
            <a:off x="641380" y="912926"/>
            <a:ext cx="10909249" cy="6047809"/>
          </a:xfrm>
          <a:prstGeom prst="rect">
            <a:avLst/>
          </a:prstGeom>
          <a:noFill/>
        </p:spPr>
        <p:txBody>
          <a:bodyPr wrap="square" tIns="0" rtlCol="0">
            <a:spAutoFit/>
          </a:bodyPr>
          <a:lstStyle/>
          <a:p>
            <a:pPr algn="just"/>
            <a:r>
              <a:rPr lang="en-US" sz="2400" b="1" dirty="0" smtClean="0"/>
              <a:t>Background</a:t>
            </a:r>
          </a:p>
          <a:p>
            <a:pPr algn="just"/>
            <a:endParaRPr lang="en-US" sz="2400" dirty="0"/>
          </a:p>
          <a:p>
            <a:pPr algn="just"/>
            <a:r>
              <a:rPr lang="en-US" sz="2400" dirty="0" smtClean="0"/>
              <a:t>There </a:t>
            </a:r>
            <a:r>
              <a:rPr lang="en-US" sz="2400" dirty="0"/>
              <a:t>is a </a:t>
            </a:r>
            <a:r>
              <a:rPr lang="en-US" sz="2400" b="1" dirty="0"/>
              <a:t>lack of research </a:t>
            </a:r>
            <a:r>
              <a:rPr lang="en-US" sz="2400" dirty="0" smtClean="0"/>
              <a:t>on SM use by Audit institutions. </a:t>
            </a:r>
          </a:p>
          <a:p>
            <a:pPr algn="just"/>
            <a:endParaRPr lang="en-US" dirty="0"/>
          </a:p>
          <a:p>
            <a:pPr algn="just"/>
            <a:r>
              <a:rPr lang="en-US" sz="2400" dirty="0" smtClean="0"/>
              <a:t>	Previous research of González-Díaz </a:t>
            </a:r>
            <a:r>
              <a:rPr lang="en-US" sz="2400" dirty="0"/>
              <a:t>et al. (2013</a:t>
            </a:r>
            <a:r>
              <a:rPr lang="en-US" sz="2400" dirty="0" smtClean="0"/>
              <a:t>) found that </a:t>
            </a:r>
            <a:r>
              <a:rPr lang="en-US" sz="2400" dirty="0"/>
              <a:t>among the 36 SAIs </a:t>
            </a:r>
            <a:r>
              <a:rPr lang="en-US" sz="2400" dirty="0" smtClean="0"/>
              <a:t>	of OECD countries, </a:t>
            </a:r>
            <a:r>
              <a:rPr lang="en-US" sz="2400" dirty="0"/>
              <a:t>only the SAIs </a:t>
            </a:r>
            <a:r>
              <a:rPr lang="en-US" sz="2400" dirty="0" smtClean="0"/>
              <a:t>of USA, Australia </a:t>
            </a:r>
            <a:r>
              <a:rPr lang="en-US" sz="2400" dirty="0"/>
              <a:t>and </a:t>
            </a:r>
            <a:r>
              <a:rPr lang="en-US" sz="2400" dirty="0" smtClean="0"/>
              <a:t>Estonia were </a:t>
            </a:r>
            <a:r>
              <a:rPr lang="en-US" sz="2400" dirty="0"/>
              <a:t>using </a:t>
            </a:r>
            <a:r>
              <a:rPr lang="en-US" sz="2400" dirty="0" smtClean="0"/>
              <a:t>	Facebook </a:t>
            </a:r>
            <a:r>
              <a:rPr lang="en-US" sz="2400" dirty="0"/>
              <a:t>and </a:t>
            </a:r>
            <a:r>
              <a:rPr lang="en-US" sz="2400" dirty="0" smtClean="0"/>
              <a:t>Twitter, in </a:t>
            </a:r>
            <a:r>
              <a:rPr lang="en-US" sz="2400" dirty="0"/>
              <a:t>September 2011</a:t>
            </a:r>
            <a:r>
              <a:rPr lang="en-US" sz="2400" dirty="0" smtClean="0"/>
              <a:t>. They </a:t>
            </a:r>
            <a:r>
              <a:rPr lang="en-US" sz="2400" dirty="0"/>
              <a:t>considered </a:t>
            </a:r>
            <a:r>
              <a:rPr lang="en-US" sz="2400" b="1" dirty="0"/>
              <a:t>US GAO </a:t>
            </a:r>
            <a:r>
              <a:rPr lang="en-US" sz="2400" dirty="0"/>
              <a:t>as an </a:t>
            </a:r>
            <a:r>
              <a:rPr lang="en-US" sz="2400" dirty="0" smtClean="0"/>
              <a:t>	example </a:t>
            </a:r>
            <a:r>
              <a:rPr lang="en-US" sz="2400" dirty="0"/>
              <a:t>of good </a:t>
            </a:r>
            <a:r>
              <a:rPr lang="en-US" sz="2400" dirty="0" smtClean="0"/>
              <a:t>practice. </a:t>
            </a:r>
          </a:p>
          <a:p>
            <a:endParaRPr lang="en-US" b="1" dirty="0"/>
          </a:p>
          <a:p>
            <a:r>
              <a:rPr lang="en-US" sz="2400" b="1" dirty="0"/>
              <a:t>Theoretical </a:t>
            </a:r>
            <a:r>
              <a:rPr lang="en-US" sz="2400" b="1" dirty="0" smtClean="0"/>
              <a:t>framework:</a:t>
            </a:r>
          </a:p>
          <a:p>
            <a:endParaRPr lang="en-US" b="1" dirty="0"/>
          </a:p>
          <a:p>
            <a:pPr marL="342900" indent="-342900" algn="just">
              <a:buFont typeface="Arial" panose="020B0604020202020204" pitchFamily="34" charset="0"/>
              <a:buChar char="•"/>
            </a:pPr>
            <a:r>
              <a:rPr lang="en-US" sz="2400" b="1" dirty="0" smtClean="0"/>
              <a:t>Institutional theory</a:t>
            </a:r>
            <a:r>
              <a:rPr lang="en-US" sz="2400" dirty="0" smtClean="0"/>
              <a:t> (</a:t>
            </a:r>
            <a:r>
              <a:rPr lang="en-US" sz="2400" dirty="0"/>
              <a:t>DiMaggio and Powell, 1983</a:t>
            </a:r>
            <a:r>
              <a:rPr lang="en-US" sz="2400" dirty="0" smtClean="0"/>
              <a:t>):</a:t>
            </a:r>
          </a:p>
          <a:p>
            <a:pPr marL="800100" lvl="1" indent="-342900" algn="just">
              <a:buFont typeface="Arial" panose="020B0604020202020204" pitchFamily="34" charset="0"/>
              <a:buChar char="•"/>
            </a:pPr>
            <a:r>
              <a:rPr lang="en-US" sz="2400" dirty="0" smtClean="0"/>
              <a:t>Coercive isomorphism</a:t>
            </a:r>
          </a:p>
          <a:p>
            <a:pPr marL="800100" lvl="1" indent="-342900" algn="just">
              <a:buFont typeface="Arial" panose="020B0604020202020204" pitchFamily="34" charset="0"/>
              <a:buChar char="•"/>
            </a:pPr>
            <a:r>
              <a:rPr lang="en-US" sz="2400" dirty="0" smtClean="0"/>
              <a:t>Mimetic isomorphism</a:t>
            </a:r>
          </a:p>
          <a:p>
            <a:pPr marL="800100" lvl="1" indent="-342900" algn="just">
              <a:buFont typeface="Arial" panose="020B0604020202020204" pitchFamily="34" charset="0"/>
              <a:buChar char="•"/>
            </a:pPr>
            <a:r>
              <a:rPr lang="en-US" sz="2400" dirty="0" smtClean="0"/>
              <a:t>Normative isomorphism</a:t>
            </a:r>
          </a:p>
          <a:p>
            <a:pPr marL="342900" indent="-342900">
              <a:buFont typeface="Arial" panose="020B0604020202020204" pitchFamily="34" charset="0"/>
              <a:buChar char="•"/>
            </a:pPr>
            <a:endParaRPr lang="en-US" dirty="0"/>
          </a:p>
          <a:p>
            <a:pPr marL="342900" indent="-342900" algn="just">
              <a:buFont typeface="Arial" panose="020B0604020202020204" pitchFamily="34" charset="0"/>
              <a:buChar char="•"/>
            </a:pPr>
            <a:r>
              <a:rPr lang="en-US" sz="2400" b="1" dirty="0" smtClean="0"/>
              <a:t>The diffusion of innovations theory</a:t>
            </a:r>
            <a:r>
              <a:rPr lang="en-US" sz="2400" dirty="0" smtClean="0"/>
              <a:t> (</a:t>
            </a:r>
            <a:r>
              <a:rPr lang="en-US" sz="2400" dirty="0"/>
              <a:t>Rogers, 2003</a:t>
            </a:r>
            <a:r>
              <a:rPr lang="en-US" sz="2400" dirty="0" smtClean="0"/>
              <a:t>)</a:t>
            </a:r>
            <a:endParaRPr lang="en-US" sz="2400" dirty="0"/>
          </a:p>
        </p:txBody>
      </p:sp>
      <p:graphicFrame>
        <p:nvGraphicFramePr>
          <p:cNvPr id="6" name="Marcador de contenido 4"/>
          <p:cNvGraphicFramePr>
            <a:graphicFrameLocks/>
          </p:cNvGraphicFramePr>
          <p:nvPr>
            <p:extLst>
              <p:ext uri="{D42A27DB-BD31-4B8C-83A1-F6EECF244321}">
                <p14:modId xmlns:p14="http://schemas.microsoft.com/office/powerpoint/2010/main" xmlns="" val="2708999784"/>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chemeClr val="bg1"/>
                          </a:solidFill>
                          <a:latin typeface="+mn-lt"/>
                          <a:ea typeface="+mn-ea"/>
                          <a:cs typeface="+mn-cs"/>
                        </a:rPr>
                        <a:t>Background</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Tree>
    <p:extLst>
      <p:ext uri="{BB962C8B-B14F-4D97-AF65-F5344CB8AC3E}">
        <p14:creationId xmlns:p14="http://schemas.microsoft.com/office/powerpoint/2010/main" xmlns="" val="21912069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8" end="8"/>
                                            </p:txEl>
                                          </p:spTgt>
                                        </p:tgtEl>
                                        <p:attrNameLst>
                                          <p:attrName>style.visibility</p:attrName>
                                        </p:attrNameLst>
                                      </p:cBhvr>
                                      <p:to>
                                        <p:strVal val="visible"/>
                                      </p:to>
                                    </p:set>
                                    <p:animEffect transition="in" filter="fade">
                                      <p:cBhvr>
                                        <p:cTn id="10" dur="500"/>
                                        <p:tgtEl>
                                          <p:spTgt spid="4">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animEffect transition="in" filter="fade">
                                      <p:cBhvr>
                                        <p:cTn id="13" dur="500"/>
                                        <p:tgtEl>
                                          <p:spTgt spid="4">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10" end="10"/>
                                            </p:txEl>
                                          </p:spTgt>
                                        </p:tgtEl>
                                        <p:attrNameLst>
                                          <p:attrName>style.visibility</p:attrName>
                                        </p:attrNameLst>
                                      </p:cBhvr>
                                      <p:to>
                                        <p:strVal val="visible"/>
                                      </p:to>
                                    </p:set>
                                    <p:animEffect transition="in" filter="fade">
                                      <p:cBhvr>
                                        <p:cTn id="16" dur="500"/>
                                        <p:tgtEl>
                                          <p:spTgt spid="4">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Effect transition="in" filter="fade">
                                      <p:cBhvr>
                                        <p:cTn id="19" dur="500"/>
                                        <p:tgtEl>
                                          <p:spTgt spid="4">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13" end="13"/>
                                            </p:txEl>
                                          </p:spTgt>
                                        </p:tgtEl>
                                        <p:attrNameLst>
                                          <p:attrName>style.visibility</p:attrName>
                                        </p:attrNameLst>
                                      </p:cBhvr>
                                      <p:to>
                                        <p:strVal val="visible"/>
                                      </p:to>
                                    </p:set>
                                    <p:animEffect transition="in" filter="fade">
                                      <p:cBhvr>
                                        <p:cTn id="2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CuadroTexto 2"/>
          <p:cNvSpPr txBox="1"/>
          <p:nvPr/>
        </p:nvSpPr>
        <p:spPr>
          <a:xfrm>
            <a:off x="866434" y="566867"/>
            <a:ext cx="10651958" cy="2226250"/>
          </a:xfrm>
          <a:prstGeom prst="rect">
            <a:avLst/>
          </a:prstGeom>
          <a:noFill/>
        </p:spPr>
        <p:txBody>
          <a:bodyPr wrap="square" tIns="0" rtlCol="0">
            <a:spAutoFit/>
          </a:bodyPr>
          <a:lstStyle/>
          <a:p>
            <a:pPr>
              <a:lnSpc>
                <a:spcPts val="3400"/>
              </a:lnSpc>
            </a:pPr>
            <a:r>
              <a:rPr lang="en-GB" sz="2400" b="1" dirty="0" smtClean="0"/>
              <a:t>Sample</a:t>
            </a:r>
            <a:endParaRPr lang="en-GB" sz="2400" dirty="0" smtClean="0"/>
          </a:p>
          <a:p>
            <a:pPr marL="800100" lvl="1" indent="-342900">
              <a:lnSpc>
                <a:spcPts val="3400"/>
              </a:lnSpc>
              <a:buFont typeface="Arial" panose="020B0604020202020204" pitchFamily="34" charset="0"/>
              <a:buChar char="•"/>
            </a:pPr>
            <a:r>
              <a:rPr lang="en-GB" sz="2400" b="1" dirty="0" smtClean="0"/>
              <a:t>143 Supreme and Regional Audit Institutions</a:t>
            </a:r>
          </a:p>
          <a:p>
            <a:pPr lvl="2">
              <a:lnSpc>
                <a:spcPts val="3400"/>
              </a:lnSpc>
            </a:pPr>
            <a:r>
              <a:rPr lang="en-GB" sz="2200" dirty="0" smtClean="0"/>
              <a:t>USA: 1 SAI and 50 RAIs</a:t>
            </a:r>
          </a:p>
          <a:p>
            <a:pPr lvl="2">
              <a:lnSpc>
                <a:spcPts val="3400"/>
              </a:lnSpc>
            </a:pPr>
            <a:r>
              <a:rPr lang="en-GB" sz="2200" dirty="0" smtClean="0"/>
              <a:t>EU: 29 SAIs and 63 RAIs</a:t>
            </a:r>
          </a:p>
          <a:p>
            <a:pPr marL="800100" lvl="1" indent="-342900">
              <a:lnSpc>
                <a:spcPts val="3400"/>
              </a:lnSpc>
              <a:buFont typeface="Arial" panose="020B0604020202020204" pitchFamily="34" charset="0"/>
              <a:buChar char="•"/>
            </a:pPr>
            <a:r>
              <a:rPr lang="en-GB" sz="2400" b="1" dirty="0" smtClean="0"/>
              <a:t>13 Web 2.0 and Social Media tools:</a:t>
            </a:r>
            <a:endParaRPr lang="en-GB" sz="2400" b="1" dirty="0"/>
          </a:p>
        </p:txBody>
      </p:sp>
      <p:sp>
        <p:nvSpPr>
          <p:cNvPr id="6" name="CuadroTexto 5"/>
          <p:cNvSpPr txBox="1"/>
          <p:nvPr/>
        </p:nvSpPr>
        <p:spPr>
          <a:xfrm>
            <a:off x="866434" y="3643043"/>
            <a:ext cx="11039054" cy="3144451"/>
          </a:xfrm>
          <a:prstGeom prst="rect">
            <a:avLst/>
          </a:prstGeom>
          <a:noFill/>
        </p:spPr>
        <p:txBody>
          <a:bodyPr wrap="square" rtlCol="0">
            <a:spAutoFit/>
          </a:bodyPr>
          <a:lstStyle/>
          <a:p>
            <a:pPr>
              <a:lnSpc>
                <a:spcPts val="3400"/>
              </a:lnSpc>
            </a:pPr>
            <a:r>
              <a:rPr lang="en-GB" sz="2400" b="1" dirty="0" smtClean="0"/>
              <a:t>Methodology</a:t>
            </a:r>
          </a:p>
          <a:p>
            <a:pPr marL="914400" lvl="1" indent="-457200">
              <a:lnSpc>
                <a:spcPts val="3400"/>
              </a:lnSpc>
              <a:buFont typeface="Arial" panose="020B0604020202020204" pitchFamily="34" charset="0"/>
              <a:buChar char="•"/>
            </a:pPr>
            <a:r>
              <a:rPr lang="en-GB" sz="2200" dirty="0" smtClean="0"/>
              <a:t>RQ1: Revision of official websites of Audit Institutions searching for active links to Web 2.0 and SM tools.</a:t>
            </a:r>
          </a:p>
          <a:p>
            <a:pPr marL="914400" lvl="1" indent="-457200">
              <a:lnSpc>
                <a:spcPts val="3400"/>
              </a:lnSpc>
              <a:buFont typeface="Arial" panose="020B0604020202020204" pitchFamily="34" charset="0"/>
              <a:buChar char="•"/>
            </a:pPr>
            <a:r>
              <a:rPr lang="en-GB" sz="2200" dirty="0" smtClean="0"/>
              <a:t>RQ2: </a:t>
            </a:r>
            <a:r>
              <a:rPr lang="en-GB" sz="2200" b="1" dirty="0" smtClean="0"/>
              <a:t>Cluster analysis </a:t>
            </a:r>
            <a:r>
              <a:rPr lang="en-GB" sz="2200" dirty="0" smtClean="0"/>
              <a:t>(Ward method) over 13 dichotomous variables indicating the adoption of SM and Web 2.0 tools. </a:t>
            </a:r>
          </a:p>
          <a:p>
            <a:pPr marL="914400" lvl="1" indent="-457200">
              <a:lnSpc>
                <a:spcPts val="3400"/>
              </a:lnSpc>
              <a:buFont typeface="Arial" panose="020B0604020202020204" pitchFamily="34" charset="0"/>
              <a:buChar char="•"/>
            </a:pPr>
            <a:r>
              <a:rPr lang="en-GB" sz="2200" dirty="0" smtClean="0"/>
              <a:t>RQ3: </a:t>
            </a:r>
            <a:r>
              <a:rPr lang="en-GB" sz="2200" b="1" dirty="0" smtClean="0"/>
              <a:t>Bivariate analysis </a:t>
            </a:r>
            <a:r>
              <a:rPr lang="en-GB" sz="2200" dirty="0" smtClean="0"/>
              <a:t>using the “Public administration </a:t>
            </a:r>
            <a:r>
              <a:rPr lang="en-GB" sz="2200" dirty="0"/>
              <a:t>s</a:t>
            </a:r>
            <a:r>
              <a:rPr lang="en-GB" sz="2200" dirty="0" smtClean="0"/>
              <a:t>tyle”, “SAI/RAI”, “Corruption perception index”, “Internet and SM penetration rates” and “Population”.</a:t>
            </a:r>
          </a:p>
        </p:txBody>
      </p:sp>
      <p:pic>
        <p:nvPicPr>
          <p:cNvPr id="7" name="Imagen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85754" y="2910263"/>
            <a:ext cx="656834" cy="656834"/>
          </a:xfrm>
          <a:prstGeom prst="rect">
            <a:avLst/>
          </a:prstGeom>
        </p:spPr>
      </p:pic>
      <p:pic>
        <p:nvPicPr>
          <p:cNvPr id="8" name="Imagen 7" descr="Recorte de pantalla"/>
          <p:cNvPicPr>
            <a:picLocks noChangeAspect="1"/>
          </p:cNvPicPr>
          <p:nvPr/>
        </p:nvPicPr>
        <p:blipFill rotWithShape="1">
          <a:blip r:embed="rId4" cstate="print">
            <a:extLst>
              <a:ext uri="{28A0092B-C50C-407E-A947-70E740481C1C}">
                <a14:useLocalDpi xmlns:a14="http://schemas.microsoft.com/office/drawing/2010/main" xmlns="" val="0"/>
              </a:ext>
            </a:extLst>
          </a:blip>
          <a:srcRect l="5298" t="5642" r="4663" b="4319"/>
          <a:stretch/>
        </p:blipFill>
        <p:spPr>
          <a:xfrm>
            <a:off x="10775481" y="2943691"/>
            <a:ext cx="631528" cy="631527"/>
          </a:xfrm>
          <a:prstGeom prst="rect">
            <a:avLst/>
          </a:prstGeom>
        </p:spPr>
      </p:pic>
      <p:pic>
        <p:nvPicPr>
          <p:cNvPr id="9" name="Imagen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66434" y="2943691"/>
            <a:ext cx="552995" cy="552995"/>
          </a:xfrm>
          <a:prstGeom prst="rect">
            <a:avLst/>
          </a:prstGeom>
        </p:spPr>
      </p:pic>
      <p:pic>
        <p:nvPicPr>
          <p:cNvPr id="10" name="Imagen 9"/>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650206" y="2872934"/>
            <a:ext cx="694507" cy="694507"/>
          </a:xfrm>
          <a:prstGeom prst="rect">
            <a:avLst/>
          </a:prstGeom>
        </p:spPr>
      </p:pic>
      <p:pic>
        <p:nvPicPr>
          <p:cNvPr id="11" name="Imagen 10"/>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575490" y="2914993"/>
            <a:ext cx="568236" cy="568236"/>
          </a:xfrm>
          <a:prstGeom prst="rect">
            <a:avLst/>
          </a:prstGeom>
        </p:spPr>
      </p:pic>
      <p:pic>
        <p:nvPicPr>
          <p:cNvPr id="12" name="Imagen 1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369390" y="2928385"/>
            <a:ext cx="568302" cy="568302"/>
          </a:xfrm>
          <a:prstGeom prst="rect">
            <a:avLst/>
          </a:prstGeom>
        </p:spPr>
      </p:pic>
      <p:pic>
        <p:nvPicPr>
          <p:cNvPr id="13" name="Imagen 12"/>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163356" y="2928385"/>
            <a:ext cx="574039" cy="574039"/>
          </a:xfrm>
          <a:prstGeom prst="rect">
            <a:avLst/>
          </a:prstGeom>
        </p:spPr>
      </p:pic>
      <p:pic>
        <p:nvPicPr>
          <p:cNvPr id="14" name="Imagen 13"/>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962369" y="2914993"/>
            <a:ext cx="646677" cy="646677"/>
          </a:xfrm>
          <a:prstGeom prst="rect">
            <a:avLst/>
          </a:prstGeom>
        </p:spPr>
      </p:pic>
      <p:pic>
        <p:nvPicPr>
          <p:cNvPr id="15" name="Imagen 14"/>
          <p:cNvPicPr>
            <a:picLocks noChangeAspect="1"/>
          </p:cNvPicPr>
          <p:nvPr/>
        </p:nvPicPr>
        <p:blipFill rotWithShape="1">
          <a:blip r:embed="rId11" cstate="print">
            <a:extLst>
              <a:ext uri="{28A0092B-C50C-407E-A947-70E740481C1C}">
                <a14:useLocalDpi xmlns:a14="http://schemas.microsoft.com/office/drawing/2010/main" xmlns="" val="0"/>
              </a:ext>
            </a:extLst>
          </a:blip>
          <a:srcRect l="20794" t="856" r="21301" b="2381"/>
          <a:stretch/>
        </p:blipFill>
        <p:spPr>
          <a:xfrm>
            <a:off x="5834020" y="2928385"/>
            <a:ext cx="566809" cy="568301"/>
          </a:xfrm>
          <a:prstGeom prst="rect">
            <a:avLst/>
          </a:prstGeom>
        </p:spPr>
      </p:pic>
      <p:pic>
        <p:nvPicPr>
          <p:cNvPr id="16" name="Imagen 15"/>
          <p:cNvPicPr>
            <a:picLocks noChangeAspect="1"/>
          </p:cNvPicPr>
          <p:nvPr/>
        </p:nvPicPr>
        <p:blipFill rotWithShape="1">
          <a:blip r:embed="rId12" cstate="print">
            <a:extLst>
              <a:ext uri="{28A0092B-C50C-407E-A947-70E740481C1C}">
                <a14:useLocalDpi xmlns:a14="http://schemas.microsoft.com/office/drawing/2010/main" xmlns="" val="0"/>
              </a:ext>
            </a:extLst>
          </a:blip>
          <a:srcRect l="35969" t="22775" r="31335" b="20546"/>
          <a:stretch/>
        </p:blipFill>
        <p:spPr>
          <a:xfrm>
            <a:off x="6633723" y="2914993"/>
            <a:ext cx="585614" cy="585614"/>
          </a:xfrm>
          <a:prstGeom prst="rect">
            <a:avLst/>
          </a:prstGeom>
        </p:spPr>
      </p:pic>
      <p:pic>
        <p:nvPicPr>
          <p:cNvPr id="17" name="Imagen 16"/>
          <p:cNvPicPr>
            <a:picLocks noChangeAspect="1"/>
          </p:cNvPicPr>
          <p:nvPr/>
        </p:nvPicPr>
        <p:blipFill rotWithShape="1">
          <a:blip r:embed="rId13" cstate="print">
            <a:extLst>
              <a:ext uri="{28A0092B-C50C-407E-A947-70E740481C1C}">
                <a14:useLocalDpi xmlns:a14="http://schemas.microsoft.com/office/drawing/2010/main" xmlns="" val="0"/>
              </a:ext>
            </a:extLst>
          </a:blip>
          <a:srcRect l="11915" t="11896" r="12085" b="12295"/>
          <a:stretch/>
        </p:blipFill>
        <p:spPr>
          <a:xfrm>
            <a:off x="7452231" y="2928385"/>
            <a:ext cx="583154" cy="581693"/>
          </a:xfrm>
          <a:prstGeom prst="rect">
            <a:avLst/>
          </a:prstGeom>
        </p:spPr>
      </p:pic>
      <p:pic>
        <p:nvPicPr>
          <p:cNvPr id="18" name="Imagen 17"/>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8268279" y="2910263"/>
            <a:ext cx="651407" cy="651407"/>
          </a:xfrm>
          <a:prstGeom prst="rect">
            <a:avLst/>
          </a:prstGeom>
        </p:spPr>
      </p:pic>
      <p:pic>
        <p:nvPicPr>
          <p:cNvPr id="19" name="Imagen 18"/>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9152580" y="2943691"/>
            <a:ext cx="618653" cy="618653"/>
          </a:xfrm>
          <a:prstGeom prst="rect">
            <a:avLst/>
          </a:prstGeom>
        </p:spPr>
      </p:pic>
      <p:graphicFrame>
        <p:nvGraphicFramePr>
          <p:cNvPr id="20" name="Marcador de contenido 4"/>
          <p:cNvGraphicFramePr>
            <a:graphicFrameLocks/>
          </p:cNvGraphicFramePr>
          <p:nvPr>
            <p:extLst>
              <p:ext uri="{D42A27DB-BD31-4B8C-83A1-F6EECF244321}">
                <p14:modId xmlns:p14="http://schemas.microsoft.com/office/powerpoint/2010/main" xmlns="" val="1728598949"/>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 Sample and Method</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Results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Tree>
    <p:extLst>
      <p:ext uri="{BB962C8B-B14F-4D97-AF65-F5344CB8AC3E}">
        <p14:creationId xmlns:p14="http://schemas.microsoft.com/office/powerpoint/2010/main" xmlns="" val="3960362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CuadroTexto 2"/>
          <p:cNvSpPr txBox="1"/>
          <p:nvPr/>
        </p:nvSpPr>
        <p:spPr>
          <a:xfrm>
            <a:off x="591243" y="569940"/>
            <a:ext cx="11084941" cy="415498"/>
          </a:xfrm>
          <a:prstGeom prst="rect">
            <a:avLst/>
          </a:prstGeom>
          <a:noFill/>
        </p:spPr>
        <p:txBody>
          <a:bodyPr wrap="square" tIns="0" rtlCol="0">
            <a:spAutoFit/>
          </a:bodyPr>
          <a:lstStyle/>
          <a:p>
            <a:r>
              <a:rPr lang="en-US" sz="2400" b="1" dirty="0"/>
              <a:t>RQ1. What is the level of adoption of Web 2.0 and SM tools among Audit Institutions? </a:t>
            </a:r>
          </a:p>
        </p:txBody>
      </p:sp>
      <p:graphicFrame>
        <p:nvGraphicFramePr>
          <p:cNvPr id="4" name="Tabla 3"/>
          <p:cNvGraphicFramePr>
            <a:graphicFrameLocks noGrp="1"/>
          </p:cNvGraphicFramePr>
          <p:nvPr>
            <p:extLst>
              <p:ext uri="{D42A27DB-BD31-4B8C-83A1-F6EECF244321}">
                <p14:modId xmlns:p14="http://schemas.microsoft.com/office/powerpoint/2010/main" xmlns="" val="459850162"/>
              </p:ext>
            </p:extLst>
          </p:nvPr>
        </p:nvGraphicFramePr>
        <p:xfrm>
          <a:off x="1461341" y="777689"/>
          <a:ext cx="9245450" cy="3751973"/>
        </p:xfrm>
        <a:graphic>
          <a:graphicData uri="http://schemas.openxmlformats.org/drawingml/2006/table">
            <a:tbl>
              <a:tblPr>
                <a:tableStyleId>{5C22544A-7EE6-4342-B048-85BDC9FD1C3A}</a:tableStyleId>
              </a:tblPr>
              <a:tblGrid>
                <a:gridCol w="877941">
                  <a:extLst>
                    <a:ext uri="{9D8B030D-6E8A-4147-A177-3AD203B41FA5}">
                      <a16:colId xmlns:a16="http://schemas.microsoft.com/office/drawing/2014/main" xmlns="" val="3152818778"/>
                    </a:ext>
                  </a:extLst>
                </a:gridCol>
                <a:gridCol w="877941">
                  <a:extLst>
                    <a:ext uri="{9D8B030D-6E8A-4147-A177-3AD203B41FA5}">
                      <a16:colId xmlns:a16="http://schemas.microsoft.com/office/drawing/2014/main" xmlns="" val="3264236008"/>
                    </a:ext>
                  </a:extLst>
                </a:gridCol>
                <a:gridCol w="664821">
                  <a:extLst>
                    <a:ext uri="{9D8B030D-6E8A-4147-A177-3AD203B41FA5}">
                      <a16:colId xmlns:a16="http://schemas.microsoft.com/office/drawing/2014/main" xmlns="" val="722416427"/>
                    </a:ext>
                  </a:extLst>
                </a:gridCol>
                <a:gridCol w="951807">
                  <a:extLst>
                    <a:ext uri="{9D8B030D-6E8A-4147-A177-3AD203B41FA5}">
                      <a16:colId xmlns:a16="http://schemas.microsoft.com/office/drawing/2014/main" xmlns="" val="1399656932"/>
                    </a:ext>
                  </a:extLst>
                </a:gridCol>
                <a:gridCol w="951807">
                  <a:extLst>
                    <a:ext uri="{9D8B030D-6E8A-4147-A177-3AD203B41FA5}">
                      <a16:colId xmlns:a16="http://schemas.microsoft.com/office/drawing/2014/main" xmlns="" val="2354595244"/>
                    </a:ext>
                  </a:extLst>
                </a:gridCol>
                <a:gridCol w="951807">
                  <a:extLst>
                    <a:ext uri="{9D8B030D-6E8A-4147-A177-3AD203B41FA5}">
                      <a16:colId xmlns:a16="http://schemas.microsoft.com/office/drawing/2014/main" xmlns="" val="3322601052"/>
                    </a:ext>
                  </a:extLst>
                </a:gridCol>
                <a:gridCol w="951807">
                  <a:extLst>
                    <a:ext uri="{9D8B030D-6E8A-4147-A177-3AD203B41FA5}">
                      <a16:colId xmlns:a16="http://schemas.microsoft.com/office/drawing/2014/main" xmlns="" val="3995566814"/>
                    </a:ext>
                  </a:extLst>
                </a:gridCol>
                <a:gridCol w="951807">
                  <a:extLst>
                    <a:ext uri="{9D8B030D-6E8A-4147-A177-3AD203B41FA5}">
                      <a16:colId xmlns:a16="http://schemas.microsoft.com/office/drawing/2014/main" xmlns="" val="491592850"/>
                    </a:ext>
                  </a:extLst>
                </a:gridCol>
                <a:gridCol w="951807">
                  <a:extLst>
                    <a:ext uri="{9D8B030D-6E8A-4147-A177-3AD203B41FA5}">
                      <a16:colId xmlns:a16="http://schemas.microsoft.com/office/drawing/2014/main" xmlns="" val="1583086519"/>
                    </a:ext>
                  </a:extLst>
                </a:gridCol>
                <a:gridCol w="1113905">
                  <a:extLst>
                    <a:ext uri="{9D8B030D-6E8A-4147-A177-3AD203B41FA5}">
                      <a16:colId xmlns:a16="http://schemas.microsoft.com/office/drawing/2014/main" xmlns="" val="1552842045"/>
                    </a:ext>
                  </a:extLst>
                </a:gridCol>
              </a:tblGrid>
              <a:tr h="900000">
                <a:tc>
                  <a:txBody>
                    <a:bodyPr/>
                    <a:lstStyle/>
                    <a:p>
                      <a:pPr algn="l" fontAlgn="b"/>
                      <a:endParaRPr lang="es-E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s-ES" sz="2000" b="0" i="0" u="none" strike="noStrike" dirty="0" smtClean="0">
                        <a:solidFill>
                          <a:srgbClr val="000000"/>
                        </a:solidFill>
                        <a:effectLst/>
                        <a:latin typeface="Calibri" panose="020F0502020204030204" pitchFamily="34" charset="0"/>
                      </a:endParaRPr>
                    </a:p>
                    <a:p>
                      <a:pPr algn="l" fontAlgn="b"/>
                      <a:endParaRPr lang="es-ES" sz="2000" b="0" i="0" u="none" strike="noStrike" dirty="0" smtClean="0">
                        <a:solidFill>
                          <a:srgbClr val="000000"/>
                        </a:solidFill>
                        <a:effectLst/>
                        <a:latin typeface="Calibri" panose="020F0502020204030204" pitchFamily="34" charset="0"/>
                      </a:endParaRPr>
                    </a:p>
                    <a:p>
                      <a:pPr algn="l" fontAlgn="b"/>
                      <a:endParaRPr lang="es-E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u="none" strike="noStrike" dirty="0">
                          <a:effectLst/>
                        </a:rPr>
                        <a:t>N</a:t>
                      </a:r>
                      <a:endParaRPr lang="en-US" sz="2000" b="0" i="0" u="none" strike="noStrike" dirty="0">
                        <a:solidFill>
                          <a:srgbClr val="000000"/>
                        </a:solidFill>
                        <a:effectLst/>
                        <a:latin typeface="Calibri" panose="020F0502020204030204" pitchFamily="34" charset="0"/>
                      </a:endParaRPr>
                    </a:p>
                  </a:txBody>
                  <a:tcPr marL="8648" marR="8648" marT="8648" marB="0" anchor="b">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8648" marR="8648" marT="8648" marB="0" anchor="ctr">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u="none" strike="noStrike" dirty="0" smtClean="0">
                          <a:effectLst/>
                        </a:rPr>
                        <a:t>Mean  (No.</a:t>
                      </a:r>
                      <a:r>
                        <a:rPr lang="en-US" sz="2000" u="none" strike="noStrike" baseline="0" dirty="0" smtClean="0">
                          <a:effectLst/>
                        </a:rPr>
                        <a:t> tools)</a:t>
                      </a:r>
                      <a:endParaRPr lang="en-US" sz="2000" b="0" i="0" u="none" strike="noStrike" dirty="0">
                        <a:solidFill>
                          <a:srgbClr val="000000"/>
                        </a:solidFill>
                        <a:effectLst/>
                        <a:latin typeface="Calibri" panose="020F0502020204030204" pitchFamily="34" charset="0"/>
                      </a:endParaRPr>
                    </a:p>
                  </a:txBody>
                  <a:tcPr marL="8648" marR="8648" marT="8648" marB="0" anchor="b">
                    <a:lnL w="12700" cmpd="sng">
                      <a:noFill/>
                    </a:lnL>
                    <a:lnR w="12700" cmpd="sng">
                      <a:noFill/>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14738622"/>
                  </a:ext>
                </a:extLst>
              </a:tr>
              <a:tr h="310427">
                <a:tc rowSpan="3">
                  <a:txBody>
                    <a:bodyPr/>
                    <a:lstStyle/>
                    <a:p>
                      <a:pPr algn="ctr" rtl="0" fontAlgn="b"/>
                      <a:r>
                        <a:rPr lang="es-ES" sz="2000" b="0" i="0" u="none" strike="noStrike" dirty="0">
                          <a:solidFill>
                            <a:srgbClr val="000000"/>
                          </a:solidFill>
                          <a:effectLst/>
                          <a:latin typeface="Calibri" panose="020F0502020204030204" pitchFamily="34" charset="0"/>
                        </a:rPr>
                        <a:t>USA</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SAI</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100.0%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100.0%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100.0%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100.0%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100.0%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8</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9951055"/>
                  </a:ext>
                </a:extLst>
              </a:tr>
              <a:tr h="310427">
                <a:tc vMerge="1">
                  <a:txBody>
                    <a:bodyPr/>
                    <a:lstStyle/>
                    <a:p>
                      <a:endParaRPr lang="en-GB"/>
                    </a:p>
                  </a:txBody>
                  <a:tcPr/>
                </a:tc>
                <a:tc>
                  <a:txBody>
                    <a:bodyPr/>
                    <a:lstStyle/>
                    <a:p>
                      <a:pPr algn="ctr" rtl="0" fontAlgn="b"/>
                      <a:r>
                        <a:rPr lang="es-ES" sz="2000" b="0" i="0" u="none" strike="noStrike">
                          <a:solidFill>
                            <a:srgbClr val="000000"/>
                          </a:solidFill>
                          <a:effectLst/>
                          <a:latin typeface="Calibri" panose="020F0502020204030204" pitchFamily="34" charset="0"/>
                        </a:rPr>
                        <a:t>RAI</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50.0%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42.0%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16.0%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16.0%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6.0%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57151156"/>
                  </a:ext>
                </a:extLst>
              </a:tr>
              <a:tr h="310427">
                <a:tc vMerge="1">
                  <a:txBody>
                    <a:bodyPr/>
                    <a:lstStyle/>
                    <a:p>
                      <a:endParaRPr lang="en-GB"/>
                    </a:p>
                  </a:txBody>
                  <a:tcPr/>
                </a:tc>
                <a:tc>
                  <a:txBody>
                    <a:bodyPr/>
                    <a:lstStyle/>
                    <a:p>
                      <a:pPr algn="ctr" rtl="0" fontAlgn="b"/>
                      <a:r>
                        <a:rPr lang="es-ES" sz="2000" b="1" i="0" u="none" strike="noStrike" dirty="0">
                          <a:solidFill>
                            <a:srgbClr val="000000"/>
                          </a:solidFill>
                          <a:effectLst/>
                          <a:latin typeface="Calibri" panose="020F0502020204030204" pitchFamily="34" charset="0"/>
                        </a:rPr>
                        <a:t>Total</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51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51.0%</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43.1%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13.7%</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17.6%</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17.6%</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5.9%</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1.6</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46197129"/>
                  </a:ext>
                </a:extLst>
              </a:tr>
              <a:tr h="310427">
                <a:tc rowSpan="3">
                  <a:txBody>
                    <a:bodyPr/>
                    <a:lstStyle/>
                    <a:p>
                      <a:pPr algn="ctr" rtl="0" fontAlgn="b"/>
                      <a:r>
                        <a:rPr lang="es-ES" sz="2000" b="0" i="0" u="none" strike="noStrike" dirty="0">
                          <a:solidFill>
                            <a:srgbClr val="000000"/>
                          </a:solidFill>
                          <a:effectLst/>
                          <a:latin typeface="Calibri" panose="020F0502020204030204" pitchFamily="34" charset="0"/>
                        </a:rPr>
                        <a:t>EU</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SAI</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29</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51.7%</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44.8%</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48.3%</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37.9%</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27.6%</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3.4%</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2.4</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55716113"/>
                  </a:ext>
                </a:extLst>
              </a:tr>
              <a:tr h="310427">
                <a:tc vMerge="1">
                  <a:txBody>
                    <a:bodyPr/>
                    <a:lstStyle/>
                    <a:p>
                      <a:endParaRPr lang="en-GB"/>
                    </a:p>
                  </a:txBody>
                  <a:tcPr/>
                </a:tc>
                <a:tc>
                  <a:txBody>
                    <a:bodyPr/>
                    <a:lstStyle/>
                    <a:p>
                      <a:pPr algn="ctr" rtl="0" fontAlgn="b"/>
                      <a:r>
                        <a:rPr lang="es-ES" sz="2000" b="0" i="0" u="none" strike="noStrike">
                          <a:solidFill>
                            <a:srgbClr val="000000"/>
                          </a:solidFill>
                          <a:effectLst/>
                          <a:latin typeface="Calibri" panose="020F0502020204030204" pitchFamily="34" charset="0"/>
                        </a:rPr>
                        <a:t>RAI</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63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17.5%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3.2%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15.9%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3.2%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7.9%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0.5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237953821"/>
                  </a:ext>
                </a:extLst>
              </a:tr>
              <a:tr h="310427">
                <a:tc vMerge="1">
                  <a:txBody>
                    <a:bodyPr/>
                    <a:lstStyle/>
                    <a:p>
                      <a:endParaRPr lang="en-GB"/>
                    </a:p>
                  </a:txBody>
                  <a:tcPr/>
                </a:tc>
                <a:tc>
                  <a:txBody>
                    <a:bodyPr/>
                    <a:lstStyle/>
                    <a:p>
                      <a:pPr algn="ctr" rtl="0" fontAlgn="b"/>
                      <a:r>
                        <a:rPr lang="es-ES" sz="2000" b="1" i="0" u="none" strike="noStrike" dirty="0">
                          <a:solidFill>
                            <a:srgbClr val="000000"/>
                          </a:solidFill>
                          <a:effectLst/>
                          <a:latin typeface="Calibri" panose="020F0502020204030204" pitchFamily="34" charset="0"/>
                        </a:rPr>
                        <a:t>Total</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92</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28.3%</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16.3%</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26.1%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14.1%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14.1%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1.1</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17426881"/>
                  </a:ext>
                </a:extLst>
              </a:tr>
              <a:tr h="310427">
                <a:tc rowSpan="3">
                  <a:txBody>
                    <a:bodyPr/>
                    <a:lstStyle/>
                    <a:p>
                      <a:pPr algn="ctr" rtl="0" fontAlgn="b"/>
                      <a:r>
                        <a:rPr lang="es-ES" sz="2000" b="0" i="0" u="none" strike="noStrike" dirty="0">
                          <a:solidFill>
                            <a:srgbClr val="000000"/>
                          </a:solidFill>
                          <a:effectLst/>
                          <a:latin typeface="Calibri" panose="020F0502020204030204" pitchFamily="34" charset="0"/>
                        </a:rPr>
                        <a:t>Total</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SAI</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30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53.3%</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46.7%</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50.0%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40.0%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30.0%</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3.3%</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2.6</a:t>
                      </a: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60778441"/>
                  </a:ext>
                </a:extLst>
              </a:tr>
              <a:tr h="310427">
                <a:tc vMerge="1">
                  <a:txBody>
                    <a:bodyPr/>
                    <a:lstStyle/>
                    <a:p>
                      <a:endParaRPr lang="en-GB"/>
                    </a:p>
                  </a:txBody>
                  <a:tcP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RAI</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113</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31.9%</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20.4%</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14.2%</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8.8%</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11.5%</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a:solidFill>
                            <a:srgbClr val="000000"/>
                          </a:solidFill>
                          <a:effectLst/>
                          <a:latin typeface="Calibri" panose="020F0502020204030204" pitchFamily="34" charset="0"/>
                        </a:rPr>
                        <a:t>2.7%</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0" i="0" u="none" strike="noStrike" dirty="0">
                          <a:solidFill>
                            <a:srgbClr val="000000"/>
                          </a:solidFill>
                          <a:effectLst/>
                          <a:latin typeface="Calibri" panose="020F0502020204030204" pitchFamily="34" charset="0"/>
                        </a:rPr>
                        <a:t>0.9</a:t>
                      </a:r>
                    </a:p>
                  </a:txBody>
                  <a:tcPr marL="9525" marR="9525" marT="9525" marB="0"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42101666"/>
                  </a:ext>
                </a:extLst>
              </a:tr>
              <a:tr h="310427">
                <a:tc vMerge="1">
                  <a:txBody>
                    <a:bodyPr/>
                    <a:lstStyle/>
                    <a:p>
                      <a:endParaRPr lang="en-GB"/>
                    </a:p>
                  </a:txBody>
                  <a:tcP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Total</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143</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36.4%</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25.9%</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21.7%</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15.4%</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15.4%</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2.8%</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s-ES" sz="2000" b="1" i="0" u="none" strike="noStrike" dirty="0">
                          <a:solidFill>
                            <a:srgbClr val="000000"/>
                          </a:solidFill>
                          <a:effectLst/>
                          <a:latin typeface="Calibri" panose="020F0502020204030204" pitchFamily="34" charset="0"/>
                        </a:rPr>
                        <a:t>1.3</a:t>
                      </a: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70417891"/>
                  </a:ext>
                </a:extLst>
              </a:tr>
            </a:tbl>
          </a:graphicData>
        </a:graphic>
      </p:graphicFrame>
      <p:pic>
        <p:nvPicPr>
          <p:cNvPr id="6" name="Imagen 5"/>
          <p:cNvPicPr>
            <a:picLocks noChangeAspect="1"/>
          </p:cNvPicPr>
          <p:nvPr/>
        </p:nvPicPr>
        <p:blipFill rotWithShape="1">
          <a:blip r:embed="rId3" cstate="print">
            <a:extLst>
              <a:ext uri="{28A0092B-C50C-407E-A947-70E740481C1C}">
                <a14:useLocalDpi xmlns:a14="http://schemas.microsoft.com/office/drawing/2010/main" xmlns="" val="0"/>
              </a:ext>
            </a:extLst>
          </a:blip>
          <a:srcRect l="35969" t="22775" r="31335" b="20546"/>
          <a:stretch/>
        </p:blipFill>
        <p:spPr>
          <a:xfrm>
            <a:off x="8809243" y="1086797"/>
            <a:ext cx="585614" cy="585614"/>
          </a:xfrm>
          <a:prstGeom prst="rect">
            <a:avLst/>
          </a:prstGeom>
        </p:spPr>
      </p:pic>
      <p:pic>
        <p:nvPicPr>
          <p:cNvPr id="7" name="Imagen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030142" y="1112368"/>
            <a:ext cx="552995" cy="552995"/>
          </a:xfrm>
          <a:prstGeom prst="rect">
            <a:avLst/>
          </a:prstGeom>
        </p:spPr>
      </p:pic>
      <p:pic>
        <p:nvPicPr>
          <p:cNvPr id="8" name="Imagen 7"/>
          <p:cNvPicPr>
            <a:picLocks noChangeAspect="1"/>
          </p:cNvPicPr>
          <p:nvPr/>
        </p:nvPicPr>
        <p:blipFill rotWithShape="1">
          <a:blip r:embed="rId5" cstate="print">
            <a:extLst>
              <a:ext uri="{28A0092B-C50C-407E-A947-70E740481C1C}">
                <a14:useLocalDpi xmlns:a14="http://schemas.microsoft.com/office/drawing/2010/main" xmlns="" val="0"/>
              </a:ext>
            </a:extLst>
          </a:blip>
          <a:srcRect b="12426"/>
          <a:stretch/>
        </p:blipFill>
        <p:spPr>
          <a:xfrm>
            <a:off x="3995405" y="1068537"/>
            <a:ext cx="692658" cy="606588"/>
          </a:xfrm>
          <a:prstGeom prst="rect">
            <a:avLst/>
          </a:prstGeom>
        </p:spPr>
      </p:pic>
      <p:pic>
        <p:nvPicPr>
          <p:cNvPr id="9" name="Imagen 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978653" y="1095486"/>
            <a:ext cx="568236" cy="568236"/>
          </a:xfrm>
          <a:prstGeom prst="rect">
            <a:avLst/>
          </a:prstGeom>
        </p:spPr>
      </p:pic>
      <p:pic>
        <p:nvPicPr>
          <p:cNvPr id="10" name="Imagen 9"/>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6896914" y="1104109"/>
            <a:ext cx="568302" cy="568302"/>
          </a:xfrm>
          <a:prstGeom prst="rect">
            <a:avLst/>
          </a:prstGeom>
        </p:spPr>
      </p:pic>
      <p:pic>
        <p:nvPicPr>
          <p:cNvPr id="11" name="Imagen 10"/>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885179" y="1086797"/>
            <a:ext cx="574039" cy="574039"/>
          </a:xfrm>
          <a:prstGeom prst="rect">
            <a:avLst/>
          </a:prstGeom>
        </p:spPr>
      </p:pic>
      <p:sp>
        <p:nvSpPr>
          <p:cNvPr id="17" name="CuadroTexto 16"/>
          <p:cNvSpPr txBox="1"/>
          <p:nvPr/>
        </p:nvSpPr>
        <p:spPr>
          <a:xfrm>
            <a:off x="591243" y="4735241"/>
            <a:ext cx="11571429" cy="2015936"/>
          </a:xfrm>
          <a:prstGeom prst="rect">
            <a:avLst/>
          </a:prstGeom>
          <a:noFill/>
        </p:spPr>
        <p:txBody>
          <a:bodyPr wrap="square" rtlCol="0">
            <a:spAutoFit/>
          </a:bodyPr>
          <a:lstStyle/>
          <a:p>
            <a:pPr marL="285750" indent="-285750" algn="just">
              <a:lnSpc>
                <a:spcPts val="3000"/>
              </a:lnSpc>
              <a:buFont typeface="Arial" panose="020B0604020202020204" pitchFamily="34" charset="0"/>
              <a:buChar char="•"/>
            </a:pPr>
            <a:r>
              <a:rPr lang="en-GB" sz="2200" dirty="0" smtClean="0"/>
              <a:t>Low presence in all SM and Web 2.0 tools, being the highest in </a:t>
            </a:r>
            <a:r>
              <a:rPr lang="en-GB" sz="2200" b="1" dirty="0" smtClean="0"/>
              <a:t>Twitter, Facebook and RSS</a:t>
            </a:r>
          </a:p>
          <a:p>
            <a:pPr marL="285750" indent="-285750" algn="just">
              <a:lnSpc>
                <a:spcPts val="3000"/>
              </a:lnSpc>
              <a:buFont typeface="Arial" panose="020B0604020202020204" pitchFamily="34" charset="0"/>
              <a:buChar char="•"/>
            </a:pPr>
            <a:r>
              <a:rPr lang="en-GB" sz="2200" dirty="0" smtClean="0"/>
              <a:t>Higher adoption in </a:t>
            </a:r>
            <a:r>
              <a:rPr lang="en-GB" sz="2200" b="1" dirty="0" smtClean="0"/>
              <a:t>SAIs</a:t>
            </a:r>
            <a:r>
              <a:rPr lang="en-GB" sz="2200" dirty="0" smtClean="0"/>
              <a:t> than RAIs</a:t>
            </a:r>
          </a:p>
          <a:p>
            <a:pPr marL="285750" indent="-285750" algn="just">
              <a:lnSpc>
                <a:spcPts val="3000"/>
              </a:lnSpc>
              <a:buFont typeface="Arial" panose="020B0604020202020204" pitchFamily="34" charset="0"/>
              <a:buChar char="•"/>
            </a:pPr>
            <a:r>
              <a:rPr lang="en-GB" sz="2200" dirty="0" smtClean="0"/>
              <a:t>Higher adoption in the </a:t>
            </a:r>
            <a:r>
              <a:rPr lang="en-GB" sz="2200" b="1" dirty="0" smtClean="0"/>
              <a:t>USA</a:t>
            </a:r>
            <a:r>
              <a:rPr lang="en-GB" sz="2200" dirty="0" smtClean="0"/>
              <a:t> than the EU (except RSS)</a:t>
            </a:r>
          </a:p>
          <a:p>
            <a:pPr marL="285750" indent="-285750" algn="just">
              <a:lnSpc>
                <a:spcPts val="3000"/>
              </a:lnSpc>
              <a:buFont typeface="Arial" panose="020B0604020202020204" pitchFamily="34" charset="0"/>
              <a:buChar char="•"/>
            </a:pPr>
            <a:r>
              <a:rPr lang="en-GB" sz="2200" dirty="0" smtClean="0"/>
              <a:t>The SAI of the US, the </a:t>
            </a:r>
            <a:r>
              <a:rPr lang="en-GB" sz="2200" b="1" dirty="0" smtClean="0"/>
              <a:t>Government Accountability Office, </a:t>
            </a:r>
            <a:r>
              <a:rPr lang="en-GB" sz="2200" dirty="0" smtClean="0"/>
              <a:t>uses the highest number of SM  (8)</a:t>
            </a:r>
          </a:p>
          <a:p>
            <a:pPr marL="285750" indent="-285750" algn="just">
              <a:lnSpc>
                <a:spcPts val="3000"/>
              </a:lnSpc>
              <a:buFont typeface="Arial" panose="020B0604020202020204" pitchFamily="34" charset="0"/>
              <a:buChar char="•"/>
            </a:pPr>
            <a:r>
              <a:rPr lang="en-GB" sz="2200" dirty="0"/>
              <a:t>T</a:t>
            </a:r>
            <a:r>
              <a:rPr lang="en-GB" sz="2200" dirty="0" smtClean="0"/>
              <a:t>he </a:t>
            </a:r>
            <a:r>
              <a:rPr lang="en-GB" sz="2200" b="1" dirty="0" err="1" smtClean="0"/>
              <a:t>Cour</a:t>
            </a:r>
            <a:r>
              <a:rPr lang="en-GB" sz="2200" b="1" dirty="0" smtClean="0"/>
              <a:t> </a:t>
            </a:r>
            <a:r>
              <a:rPr lang="en-GB" sz="2200" b="1" dirty="0"/>
              <a:t>des </a:t>
            </a:r>
            <a:r>
              <a:rPr lang="en-GB" sz="2200" b="1" dirty="0" err="1" smtClean="0"/>
              <a:t>Comptes</a:t>
            </a:r>
            <a:r>
              <a:rPr lang="en-GB" sz="2200" dirty="0" smtClean="0"/>
              <a:t>, the SAI of France, uses the highest number in the EU (7)</a:t>
            </a:r>
          </a:p>
        </p:txBody>
      </p:sp>
      <p:graphicFrame>
        <p:nvGraphicFramePr>
          <p:cNvPr id="13" name="Marcador de contenido 4"/>
          <p:cNvGraphicFramePr>
            <a:graphicFrameLocks/>
          </p:cNvGraphicFramePr>
          <p:nvPr>
            <p:extLst>
              <p:ext uri="{D42A27DB-BD31-4B8C-83A1-F6EECF244321}">
                <p14:modId xmlns:p14="http://schemas.microsoft.com/office/powerpoint/2010/main" xmlns="" val="3889825966"/>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Results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
        <p:nvSpPr>
          <p:cNvPr id="12" name="Rectángulo redondeado 11"/>
          <p:cNvSpPr/>
          <p:nvPr/>
        </p:nvSpPr>
        <p:spPr>
          <a:xfrm>
            <a:off x="3898582" y="4209027"/>
            <a:ext cx="2882554"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ángulo redondeado 13"/>
          <p:cNvSpPr/>
          <p:nvPr/>
        </p:nvSpPr>
        <p:spPr>
          <a:xfrm>
            <a:off x="9814406" y="4209027"/>
            <a:ext cx="678193"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ángulo redondeado 14"/>
          <p:cNvSpPr/>
          <p:nvPr/>
        </p:nvSpPr>
        <p:spPr>
          <a:xfrm>
            <a:off x="3918541" y="3586734"/>
            <a:ext cx="2862595" cy="32964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ángulo redondeado 15"/>
          <p:cNvSpPr/>
          <p:nvPr/>
        </p:nvSpPr>
        <p:spPr>
          <a:xfrm>
            <a:off x="9872213" y="3599039"/>
            <a:ext cx="562582" cy="58789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ángulo redondeado 17"/>
          <p:cNvSpPr/>
          <p:nvPr/>
        </p:nvSpPr>
        <p:spPr>
          <a:xfrm>
            <a:off x="3918541" y="2339585"/>
            <a:ext cx="2862595" cy="32964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ángulo redondeado 18"/>
          <p:cNvSpPr/>
          <p:nvPr/>
        </p:nvSpPr>
        <p:spPr>
          <a:xfrm>
            <a:off x="3918541" y="3272147"/>
            <a:ext cx="2862595" cy="32964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ángulo redondeado 20"/>
          <p:cNvSpPr/>
          <p:nvPr/>
        </p:nvSpPr>
        <p:spPr>
          <a:xfrm>
            <a:off x="9814407" y="2316594"/>
            <a:ext cx="678193"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ángulo redondeado 21"/>
          <p:cNvSpPr/>
          <p:nvPr/>
        </p:nvSpPr>
        <p:spPr>
          <a:xfrm>
            <a:off x="9814407" y="3259651"/>
            <a:ext cx="678193"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6960846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5"/>
                                        </p:tgtEl>
                                      </p:cBhvr>
                                    </p:animEffect>
                                    <p:set>
                                      <p:cBhvr>
                                        <p:cTn id="21" dur="1" fill="hold">
                                          <p:stCondLst>
                                            <p:cond delay="499"/>
                                          </p:stCondLst>
                                        </p:cTn>
                                        <p:tgtEl>
                                          <p:spTgt spid="15"/>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6"/>
                                        </p:tgtEl>
                                      </p:cBhvr>
                                    </p:animEffect>
                                    <p:set>
                                      <p:cBhvr>
                                        <p:cTn id="24" dur="1" fill="hold">
                                          <p:stCondLst>
                                            <p:cond delay="499"/>
                                          </p:stCondLst>
                                        </p:cTn>
                                        <p:tgtEl>
                                          <p:spTgt spid="16"/>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5" grpId="1" animBg="1"/>
      <p:bldP spid="16" grpId="0" animBg="1"/>
      <p:bldP spid="16" grpId="1" animBg="1"/>
      <p:bldP spid="18" grpId="0" animBg="1"/>
      <p:bldP spid="19"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91243" y="569940"/>
            <a:ext cx="11084941" cy="415498"/>
          </a:xfrm>
          <a:prstGeom prst="rect">
            <a:avLst/>
          </a:prstGeom>
          <a:noFill/>
        </p:spPr>
        <p:txBody>
          <a:bodyPr wrap="square" tIns="0" rtlCol="0">
            <a:spAutoFit/>
          </a:bodyPr>
          <a:lstStyle/>
          <a:p>
            <a:r>
              <a:rPr lang="en-US" sz="2400" b="1" dirty="0"/>
              <a:t>RQ2. Can any patterns of adoption be identified? </a:t>
            </a:r>
          </a:p>
        </p:txBody>
      </p:sp>
      <p:graphicFrame>
        <p:nvGraphicFramePr>
          <p:cNvPr id="6" name="Tabla 5"/>
          <p:cNvGraphicFramePr>
            <a:graphicFrameLocks noGrp="1"/>
          </p:cNvGraphicFramePr>
          <p:nvPr>
            <p:extLst>
              <p:ext uri="{D42A27DB-BD31-4B8C-83A1-F6EECF244321}">
                <p14:modId xmlns:p14="http://schemas.microsoft.com/office/powerpoint/2010/main" xmlns="" val="2870174988"/>
              </p:ext>
            </p:extLst>
          </p:nvPr>
        </p:nvGraphicFramePr>
        <p:xfrm>
          <a:off x="1435792" y="668697"/>
          <a:ext cx="9287174" cy="3358515"/>
        </p:xfrm>
        <a:graphic>
          <a:graphicData uri="http://schemas.openxmlformats.org/drawingml/2006/table">
            <a:tbl>
              <a:tblPr>
                <a:tableStyleId>{5C22544A-7EE6-4342-B048-85BDC9FD1C3A}</a:tableStyleId>
              </a:tblPr>
              <a:tblGrid>
                <a:gridCol w="1031908">
                  <a:extLst>
                    <a:ext uri="{9D8B030D-6E8A-4147-A177-3AD203B41FA5}">
                      <a16:colId xmlns:a16="http://schemas.microsoft.com/office/drawing/2014/main" xmlns="" val="1862591862"/>
                    </a:ext>
                  </a:extLst>
                </a:gridCol>
                <a:gridCol w="1145138">
                  <a:extLst>
                    <a:ext uri="{9D8B030D-6E8A-4147-A177-3AD203B41FA5}">
                      <a16:colId xmlns:a16="http://schemas.microsoft.com/office/drawing/2014/main" xmlns="" val="1094363076"/>
                    </a:ext>
                  </a:extLst>
                </a:gridCol>
                <a:gridCol w="1145138">
                  <a:extLst>
                    <a:ext uri="{9D8B030D-6E8A-4147-A177-3AD203B41FA5}">
                      <a16:colId xmlns:a16="http://schemas.microsoft.com/office/drawing/2014/main" xmlns="" val="1682597539"/>
                    </a:ext>
                  </a:extLst>
                </a:gridCol>
                <a:gridCol w="1145138">
                  <a:extLst>
                    <a:ext uri="{9D8B030D-6E8A-4147-A177-3AD203B41FA5}">
                      <a16:colId xmlns:a16="http://schemas.microsoft.com/office/drawing/2014/main" xmlns="" val="2674973902"/>
                    </a:ext>
                  </a:extLst>
                </a:gridCol>
                <a:gridCol w="1145138">
                  <a:extLst>
                    <a:ext uri="{9D8B030D-6E8A-4147-A177-3AD203B41FA5}">
                      <a16:colId xmlns:a16="http://schemas.microsoft.com/office/drawing/2014/main" xmlns="" val="475302429"/>
                    </a:ext>
                  </a:extLst>
                </a:gridCol>
                <a:gridCol w="1145138">
                  <a:extLst>
                    <a:ext uri="{9D8B030D-6E8A-4147-A177-3AD203B41FA5}">
                      <a16:colId xmlns:a16="http://schemas.microsoft.com/office/drawing/2014/main" xmlns="" val="2111342856"/>
                    </a:ext>
                  </a:extLst>
                </a:gridCol>
                <a:gridCol w="1145138">
                  <a:extLst>
                    <a:ext uri="{9D8B030D-6E8A-4147-A177-3AD203B41FA5}">
                      <a16:colId xmlns:a16="http://schemas.microsoft.com/office/drawing/2014/main" xmlns="" val="796551059"/>
                    </a:ext>
                  </a:extLst>
                </a:gridCol>
                <a:gridCol w="553915">
                  <a:extLst>
                    <a:ext uri="{9D8B030D-6E8A-4147-A177-3AD203B41FA5}">
                      <a16:colId xmlns:a16="http://schemas.microsoft.com/office/drawing/2014/main" xmlns="" val="2587688434"/>
                    </a:ext>
                  </a:extLst>
                </a:gridCol>
                <a:gridCol w="830523">
                  <a:extLst>
                    <a:ext uri="{9D8B030D-6E8A-4147-A177-3AD203B41FA5}">
                      <a16:colId xmlns:a16="http://schemas.microsoft.com/office/drawing/2014/main" xmlns="" val="3129989994"/>
                    </a:ext>
                  </a:extLst>
                </a:gridCol>
              </a:tblGrid>
              <a:tr h="200025">
                <a:tc>
                  <a:txBody>
                    <a:bodyPr/>
                    <a:lstStyle/>
                    <a:p>
                      <a:pPr algn="ctr" fontAlgn="ctr"/>
                      <a:r>
                        <a:rPr lang="es-ES" sz="2400" u="none" strike="noStrike" dirty="0">
                          <a:effectLst/>
                          <a:latin typeface="+mn-lt"/>
                        </a:rPr>
                        <a:t> </a:t>
                      </a:r>
                      <a:r>
                        <a:rPr lang="en-US" sz="2400" u="none" strike="noStrike" dirty="0" smtClean="0">
                          <a:effectLst/>
                          <a:latin typeface="+mn-lt"/>
                        </a:rPr>
                        <a:t>Group</a:t>
                      </a:r>
                      <a:endParaRPr lang="es-E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smtClean="0">
                        <a:solidFill>
                          <a:srgbClr val="000000"/>
                        </a:solidFill>
                        <a:effectLst/>
                        <a:latin typeface="+mn-lt"/>
                      </a:endParaRPr>
                    </a:p>
                    <a:p>
                      <a:pPr algn="ctr" fontAlgn="ctr"/>
                      <a:endParaRPr lang="en-US" sz="2400" b="0" i="0" u="none" strike="noStrike" dirty="0" smtClean="0">
                        <a:solidFill>
                          <a:srgbClr val="000000"/>
                        </a:solidFill>
                        <a:effectLst/>
                        <a:latin typeface="+mn-lt"/>
                      </a:endParaRPr>
                    </a:p>
                    <a:p>
                      <a:pPr algn="ctr" fontAlgn="ct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N</a:t>
                      </a: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Mean</a:t>
                      </a:r>
                      <a:endParaRPr lang="en-US" sz="24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32041649"/>
                  </a:ext>
                </a:extLst>
              </a:tr>
              <a:tr h="200025">
                <a:tc>
                  <a:txBody>
                    <a:bodyPr/>
                    <a:lstStyle/>
                    <a:p>
                      <a:pPr algn="ctr" fontAlgn="ctr"/>
                      <a:r>
                        <a:rPr lang="en-US" sz="2400" u="none" strike="noStrike" dirty="0" smtClean="0">
                          <a:effectLst/>
                          <a:latin typeface="+mn-lt"/>
                        </a:rPr>
                        <a:t>1</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100.0%</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100.0%</a:t>
                      </a:r>
                      <a:endParaRPr lang="en-US" sz="2400" b="0" i="0" u="none" strike="noStrike">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18.2%</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100.0%</a:t>
                      </a:r>
                      <a:endParaRPr lang="en-US" sz="2400" b="0" i="0" u="none" strike="noStrike">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9.1%</a:t>
                      </a:r>
                      <a:endParaRPr lang="en-US" sz="2400" b="0" i="0" u="none" strike="noStrike">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36.4%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11</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4.0</a:t>
                      </a:r>
                      <a:endParaRPr lang="en-US" sz="2400" b="0" i="0" u="none" strike="noStrike">
                        <a:solidFill>
                          <a:srgbClr val="000000"/>
                        </a:solidFill>
                        <a:effectLst/>
                        <a:latin typeface="+mn-lt"/>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417676299"/>
                  </a:ext>
                </a:extLst>
              </a:tr>
              <a:tr h="200025">
                <a:tc>
                  <a:txBody>
                    <a:bodyPr/>
                    <a:lstStyle/>
                    <a:p>
                      <a:pPr algn="ctr" fontAlgn="ctr"/>
                      <a:r>
                        <a:rPr lang="en-US" sz="2400" u="none" strike="noStrike" dirty="0" smtClean="0">
                          <a:effectLst/>
                          <a:latin typeface="+mn-lt"/>
                        </a:rPr>
                        <a:t>2</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95.7%</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69.6%</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56.5%</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34.8%</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87.0%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0.0%</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23</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4.0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57674266"/>
                  </a:ext>
                </a:extLst>
              </a:tr>
              <a:tr h="200025">
                <a:tc>
                  <a:txBody>
                    <a:bodyPr/>
                    <a:lstStyle/>
                    <a:p>
                      <a:pPr algn="ctr" fontAlgn="ctr"/>
                      <a:r>
                        <a:rPr lang="en-US" sz="2400" u="none" strike="noStrike" dirty="0" smtClean="0">
                          <a:effectLst/>
                          <a:latin typeface="+mn-lt"/>
                        </a:rPr>
                        <a:t>3</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85.0%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50.0%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5.0%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20</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02331700"/>
                  </a:ext>
                </a:extLst>
              </a:tr>
              <a:tr h="200025">
                <a:tc>
                  <a:txBody>
                    <a:bodyPr/>
                    <a:lstStyle/>
                    <a:p>
                      <a:pPr algn="ctr" fontAlgn="ctr"/>
                      <a:r>
                        <a:rPr lang="en-US" sz="2400" u="none" strike="noStrike" dirty="0" smtClean="0">
                          <a:effectLst/>
                          <a:latin typeface="+mn-lt"/>
                        </a:rPr>
                        <a:t>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12.5%</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100.0%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18.8%</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0.0%</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16</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47952424"/>
                  </a:ext>
                </a:extLst>
              </a:tr>
              <a:tr h="200025">
                <a:tc>
                  <a:txBody>
                    <a:bodyPr/>
                    <a:lstStyle/>
                    <a:p>
                      <a:pPr algn="ctr" fontAlgn="ctr"/>
                      <a:r>
                        <a:rPr lang="en-US" sz="2400" u="none" strike="noStrike" dirty="0" smtClean="0">
                          <a:effectLst/>
                          <a:latin typeface="+mn-lt"/>
                        </a:rPr>
                        <a:t>5</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0.0%</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0.0%</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a:effectLst/>
                          <a:latin typeface="+mn-lt"/>
                        </a:rPr>
                        <a:t>73</a:t>
                      </a:r>
                      <a:endParaRPr lang="en-US" sz="2400" b="0" i="0" u="none" strike="noStrike">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0.0</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9556707"/>
                  </a:ext>
                </a:extLst>
              </a:tr>
              <a:tr h="200025">
                <a:tc>
                  <a:txBody>
                    <a:bodyPr/>
                    <a:lstStyle/>
                    <a:p>
                      <a:pPr algn="ctr" fontAlgn="ctr"/>
                      <a:r>
                        <a:rPr lang="en-US" sz="2400" u="none" strike="noStrike" dirty="0">
                          <a:effectLst/>
                          <a:latin typeface="+mn-lt"/>
                        </a:rPr>
                        <a:t>Total</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36.4%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25.9%</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21.7%</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15.4%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15.4%</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4.2%</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143</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u="none" strike="noStrike" dirty="0">
                          <a:effectLst/>
                          <a:latin typeface="+mn-lt"/>
                        </a:rPr>
                        <a:t>1.3</a:t>
                      </a:r>
                      <a:endParaRPr lang="en-US" sz="2400" b="0" i="0" u="none" strike="noStrike" dirty="0">
                        <a:solidFill>
                          <a:srgbClr val="000000"/>
                        </a:solidFill>
                        <a:effectLst/>
                        <a:latin typeface="+mn-lt"/>
                      </a:endParaRPr>
                    </a:p>
                  </a:txBody>
                  <a:tcPr marL="9525" marR="9525" marT="9525"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43936587"/>
                  </a:ext>
                </a:extLst>
              </a:tr>
            </a:tbl>
          </a:graphicData>
        </a:graphic>
      </p:graphicFrame>
      <p:pic>
        <p:nvPicPr>
          <p:cNvPr id="7" name="Imagen 6"/>
          <p:cNvPicPr>
            <a:picLocks noChangeAspect="1"/>
          </p:cNvPicPr>
          <p:nvPr/>
        </p:nvPicPr>
        <p:blipFill rotWithShape="1">
          <a:blip r:embed="rId3" cstate="print">
            <a:extLst>
              <a:ext uri="{28A0092B-C50C-407E-A947-70E740481C1C}">
                <a14:useLocalDpi xmlns:a14="http://schemas.microsoft.com/office/drawing/2010/main" xmlns="" val="0"/>
              </a:ext>
            </a:extLst>
          </a:blip>
          <a:srcRect l="35969" t="22775" r="31335" b="20546"/>
          <a:stretch/>
        </p:blipFill>
        <p:spPr>
          <a:xfrm>
            <a:off x="8442523" y="1103672"/>
            <a:ext cx="585614" cy="585614"/>
          </a:xfrm>
          <a:prstGeom prst="rect">
            <a:avLst/>
          </a:prstGeom>
        </p:spPr>
      </p:pic>
      <p:pic>
        <p:nvPicPr>
          <p:cNvPr id="8" name="Imagen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848045" y="1139359"/>
            <a:ext cx="552995" cy="552995"/>
          </a:xfrm>
          <a:prstGeom prst="rect">
            <a:avLst/>
          </a:prstGeom>
        </p:spPr>
      </p:pic>
      <p:pic>
        <p:nvPicPr>
          <p:cNvPr id="9" name="Imagen 8"/>
          <p:cNvPicPr>
            <a:picLocks noChangeAspect="1"/>
          </p:cNvPicPr>
          <p:nvPr/>
        </p:nvPicPr>
        <p:blipFill rotWithShape="1">
          <a:blip r:embed="rId5" cstate="print">
            <a:extLst>
              <a:ext uri="{28A0092B-C50C-407E-A947-70E740481C1C}">
                <a14:useLocalDpi xmlns:a14="http://schemas.microsoft.com/office/drawing/2010/main" xmlns="" val="0"/>
              </a:ext>
            </a:extLst>
          </a:blip>
          <a:srcRect b="12426"/>
          <a:stretch/>
        </p:blipFill>
        <p:spPr>
          <a:xfrm>
            <a:off x="2754068" y="1085766"/>
            <a:ext cx="692658" cy="606588"/>
          </a:xfrm>
          <a:prstGeom prst="rect">
            <a:avLst/>
          </a:prstGeom>
        </p:spPr>
      </p:pic>
      <p:pic>
        <p:nvPicPr>
          <p:cNvPr id="10" name="Imagen 9"/>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003364" y="1112361"/>
            <a:ext cx="568236" cy="568236"/>
          </a:xfrm>
          <a:prstGeom prst="rect">
            <a:avLst/>
          </a:prstGeom>
        </p:spPr>
      </p:pic>
      <p:pic>
        <p:nvPicPr>
          <p:cNvPr id="11" name="Imagen 10"/>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6173925" y="1120984"/>
            <a:ext cx="568302" cy="568302"/>
          </a:xfrm>
          <a:prstGeom prst="rect">
            <a:avLst/>
          </a:prstGeom>
        </p:spPr>
      </p:pic>
      <p:pic>
        <p:nvPicPr>
          <p:cNvPr id="12" name="Imagen 1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305394" y="1120984"/>
            <a:ext cx="574039" cy="574039"/>
          </a:xfrm>
          <a:prstGeom prst="rect">
            <a:avLst/>
          </a:prstGeom>
        </p:spPr>
      </p:pic>
      <p:sp>
        <p:nvSpPr>
          <p:cNvPr id="15" name="CuadroTexto 14"/>
          <p:cNvSpPr txBox="1"/>
          <p:nvPr/>
        </p:nvSpPr>
        <p:spPr>
          <a:xfrm>
            <a:off x="591243" y="4181133"/>
            <a:ext cx="11932435" cy="2144177"/>
          </a:xfrm>
          <a:prstGeom prst="rect">
            <a:avLst/>
          </a:prstGeom>
          <a:noFill/>
        </p:spPr>
        <p:txBody>
          <a:bodyPr wrap="square" rtlCol="0">
            <a:spAutoFit/>
          </a:bodyPr>
          <a:lstStyle/>
          <a:p>
            <a:pPr marL="285750" indent="-285750">
              <a:lnSpc>
                <a:spcPts val="3200"/>
              </a:lnSpc>
              <a:buFont typeface="Arial" panose="020B0604020202020204" pitchFamily="34" charset="0"/>
              <a:buChar char="•"/>
            </a:pPr>
            <a:r>
              <a:rPr lang="en-GB" sz="2400" dirty="0" smtClean="0"/>
              <a:t>Group 1: Twitter, Facebook and YouTube and uses other tools.</a:t>
            </a:r>
          </a:p>
          <a:p>
            <a:pPr marL="285750" indent="-285750">
              <a:lnSpc>
                <a:spcPts val="3200"/>
              </a:lnSpc>
              <a:buFont typeface="Arial" panose="020B0604020202020204" pitchFamily="34" charset="0"/>
              <a:buChar char="•"/>
            </a:pPr>
            <a:r>
              <a:rPr lang="en-GB" sz="2400" dirty="0" smtClean="0"/>
              <a:t>Group 2: High presence in Twitter and LinkedIn and uses other tools.</a:t>
            </a:r>
            <a:endParaRPr lang="en-GB" sz="2400" dirty="0"/>
          </a:p>
          <a:p>
            <a:pPr marL="285750" indent="-285750">
              <a:lnSpc>
                <a:spcPts val="3200"/>
              </a:lnSpc>
              <a:buFont typeface="Arial" panose="020B0604020202020204" pitchFamily="34" charset="0"/>
              <a:buChar char="•"/>
            </a:pPr>
            <a:r>
              <a:rPr lang="en-GB" sz="2400" dirty="0" smtClean="0"/>
              <a:t>Group 3: Only Twitter or Facebook.</a:t>
            </a:r>
            <a:endParaRPr lang="en-GB" sz="2400" b="1" dirty="0" smtClean="0"/>
          </a:p>
          <a:p>
            <a:pPr marL="285750" indent="-285750">
              <a:lnSpc>
                <a:spcPts val="3200"/>
              </a:lnSpc>
              <a:buFont typeface="Arial" panose="020B0604020202020204" pitchFamily="34" charset="0"/>
              <a:buChar char="•"/>
            </a:pPr>
            <a:r>
              <a:rPr lang="en-GB" sz="2400" dirty="0" smtClean="0"/>
              <a:t>Group 4: RSS, which only allows one-way communication.</a:t>
            </a:r>
          </a:p>
          <a:p>
            <a:pPr marL="285750" indent="-285750">
              <a:lnSpc>
                <a:spcPts val="3200"/>
              </a:lnSpc>
              <a:buFont typeface="Arial" panose="020B0604020202020204" pitchFamily="34" charset="0"/>
              <a:buChar char="•"/>
            </a:pPr>
            <a:r>
              <a:rPr lang="en-GB" sz="2400" dirty="0" smtClean="0"/>
              <a:t>Group 5: </a:t>
            </a:r>
            <a:r>
              <a:rPr lang="en-GB" sz="2400" dirty="0"/>
              <a:t>A</a:t>
            </a:r>
            <a:r>
              <a:rPr lang="en-GB" sz="2400" dirty="0" smtClean="0"/>
              <a:t>dopt no tools. It includes half of the sample.</a:t>
            </a:r>
          </a:p>
        </p:txBody>
      </p:sp>
      <p:graphicFrame>
        <p:nvGraphicFramePr>
          <p:cNvPr id="13" name="Marcador de contenido 4"/>
          <p:cNvGraphicFramePr>
            <a:graphicFrameLocks/>
          </p:cNvGraphicFramePr>
          <p:nvPr>
            <p:extLst>
              <p:ext uri="{D42A27DB-BD31-4B8C-83A1-F6EECF244321}">
                <p14:modId xmlns:p14="http://schemas.microsoft.com/office/powerpoint/2010/main" xmlns="" val="3209365725"/>
              </p:ext>
            </p:extLst>
          </p:nvPr>
        </p:nvGraphicFramePr>
        <p:xfrm>
          <a:off x="0" y="-35755"/>
          <a:ext cx="12192010" cy="396240"/>
        </p:xfrm>
        <a:graphic>
          <a:graphicData uri="http://schemas.openxmlformats.org/drawingml/2006/table">
            <a:tbl>
              <a:tblPr firstRow="1" bandRow="1">
                <a:tableStyleId>{5C22544A-7EE6-4342-B048-85BDC9FD1C3A}</a:tableStyleId>
              </a:tblPr>
              <a:tblGrid>
                <a:gridCol w="1585913">
                  <a:extLst>
                    <a:ext uri="{9D8B030D-6E8A-4147-A177-3AD203B41FA5}">
                      <a16:colId xmlns:a16="http://schemas.microsoft.com/office/drawing/2014/main" xmlns="" val="752490460"/>
                    </a:ext>
                  </a:extLst>
                </a:gridCol>
                <a:gridCol w="2386013">
                  <a:extLst>
                    <a:ext uri="{9D8B030D-6E8A-4147-A177-3AD203B41FA5}">
                      <a16:colId xmlns:a16="http://schemas.microsoft.com/office/drawing/2014/main" xmlns="" val="1405109971"/>
                    </a:ext>
                  </a:extLst>
                </a:gridCol>
                <a:gridCol w="1657349">
                  <a:extLst>
                    <a:ext uri="{9D8B030D-6E8A-4147-A177-3AD203B41FA5}">
                      <a16:colId xmlns:a16="http://schemas.microsoft.com/office/drawing/2014/main" xmlns="" val="943292653"/>
                    </a:ext>
                  </a:extLst>
                </a:gridCol>
                <a:gridCol w="2528889">
                  <a:extLst>
                    <a:ext uri="{9D8B030D-6E8A-4147-A177-3AD203B41FA5}">
                      <a16:colId xmlns:a16="http://schemas.microsoft.com/office/drawing/2014/main" xmlns="" val="2305900776"/>
                    </a:ext>
                  </a:extLst>
                </a:gridCol>
                <a:gridCol w="1300169">
                  <a:extLst>
                    <a:ext uri="{9D8B030D-6E8A-4147-A177-3AD203B41FA5}">
                      <a16:colId xmlns:a16="http://schemas.microsoft.com/office/drawing/2014/main" xmlns="" val="1867235072"/>
                    </a:ext>
                  </a:extLst>
                </a:gridCol>
                <a:gridCol w="2733677">
                  <a:extLst>
                    <a:ext uri="{9D8B030D-6E8A-4147-A177-3AD203B41FA5}">
                      <a16:colId xmlns:a16="http://schemas.microsoft.com/office/drawing/2014/main" xmlns="" val="1160048678"/>
                    </a:ext>
                  </a:extLst>
                </a:gridCol>
              </a:tblGrid>
              <a:tr h="392943">
                <a:tc>
                  <a:txBody>
                    <a:bodyPr/>
                    <a:lstStyle/>
                    <a:p>
                      <a:pPr marL="0" algn="ctr" defTabSz="914400" rtl="0" eaLnBrk="1" latinLnBrk="0" hangingPunct="1"/>
                      <a:r>
                        <a:rPr lang="en-GB" sz="2000" b="1" kern="1200" noProof="0" dirty="0" smtClean="0">
                          <a:solidFill>
                            <a:srgbClr val="90B2D0"/>
                          </a:solidFill>
                          <a:latin typeface="+mn-lt"/>
                          <a:ea typeface="+mn-ea"/>
                          <a:cs typeface="+mn-cs"/>
                        </a:rPr>
                        <a:t>Introduction</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Research</a:t>
                      </a:r>
                      <a:r>
                        <a:rPr lang="en-GB" sz="2000" b="1" kern="1200" baseline="0" noProof="0" dirty="0" smtClean="0">
                          <a:solidFill>
                            <a:srgbClr val="90B2D0"/>
                          </a:solidFill>
                          <a:latin typeface="+mn-lt"/>
                          <a:ea typeface="+mn-ea"/>
                          <a:cs typeface="+mn-cs"/>
                        </a:rPr>
                        <a:t> </a:t>
                      </a:r>
                      <a:r>
                        <a:rPr lang="en-GB" sz="2000" b="1" kern="1200" noProof="0" dirty="0" smtClean="0">
                          <a:solidFill>
                            <a:srgbClr val="90B2D0"/>
                          </a:solidFill>
                          <a:latin typeface="+mn-lt"/>
                          <a:ea typeface="+mn-ea"/>
                          <a:cs typeface="+mn-cs"/>
                        </a:rPr>
                        <a:t>Questions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baseline="0" noProof="0" dirty="0" smtClean="0">
                          <a:solidFill>
                            <a:srgbClr val="90B2D0"/>
                          </a:solidFill>
                          <a:latin typeface="+mn-lt"/>
                          <a:ea typeface="+mn-ea"/>
                          <a:cs typeface="+mn-cs"/>
                        </a:rPr>
                        <a:t>Background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 Sample and Method</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chemeClr val="bg1"/>
                          </a:solidFill>
                          <a:latin typeface="+mn-lt"/>
                          <a:ea typeface="+mn-ea"/>
                          <a:cs typeface="+mn-cs"/>
                        </a:rPr>
                        <a:t>Results</a:t>
                      </a:r>
                      <a:endParaRPr lang="en-GB" sz="2000" b="1" kern="1200" noProof="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smtClean="0">
                          <a:solidFill>
                            <a:srgbClr val="90B2D0"/>
                          </a:solidFill>
                          <a:latin typeface="+mn-lt"/>
                          <a:ea typeface="+mn-ea"/>
                          <a:cs typeface="+mn-cs"/>
                        </a:rPr>
                        <a:t>Main Conclusions</a:t>
                      </a:r>
                      <a:endParaRPr lang="en-GB" sz="2000" b="1" kern="1200" noProof="0" dirty="0">
                        <a:solidFill>
                          <a:srgbClr val="90B2D0"/>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3066458050"/>
                  </a:ext>
                </a:extLst>
              </a:tr>
            </a:tbl>
          </a:graphicData>
        </a:graphic>
      </p:graphicFrame>
      <p:sp>
        <p:nvSpPr>
          <p:cNvPr id="14" name="Rectángulo redondeado 13"/>
          <p:cNvSpPr/>
          <p:nvPr/>
        </p:nvSpPr>
        <p:spPr>
          <a:xfrm>
            <a:off x="2336000" y="1765186"/>
            <a:ext cx="2479069" cy="77974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ángulo redondeado 15"/>
          <p:cNvSpPr/>
          <p:nvPr/>
        </p:nvSpPr>
        <p:spPr>
          <a:xfrm>
            <a:off x="5838309" y="1788043"/>
            <a:ext cx="1239534"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ángulo redondeado 16"/>
          <p:cNvSpPr/>
          <p:nvPr/>
        </p:nvSpPr>
        <p:spPr>
          <a:xfrm>
            <a:off x="7118278" y="2174333"/>
            <a:ext cx="982805"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ángulo redondeado 17"/>
          <p:cNvSpPr/>
          <p:nvPr/>
        </p:nvSpPr>
        <p:spPr>
          <a:xfrm>
            <a:off x="2463921" y="2544936"/>
            <a:ext cx="2212251"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ángulo redondeado 18"/>
          <p:cNvSpPr/>
          <p:nvPr/>
        </p:nvSpPr>
        <p:spPr>
          <a:xfrm>
            <a:off x="4815069" y="2899783"/>
            <a:ext cx="1111169"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ángulo redondeado 19"/>
          <p:cNvSpPr/>
          <p:nvPr/>
        </p:nvSpPr>
        <p:spPr>
          <a:xfrm>
            <a:off x="9201758" y="3286073"/>
            <a:ext cx="775620" cy="38629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3245915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par>
                                <p:cTn id="14" presetID="10" presetClass="entr" presetSubtype="0" fill="hold" grpId="1"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18" grpId="1" animBg="1"/>
      <p:bldP spid="19" grpId="1" animBg="1"/>
      <p:bldP spid="20" grpId="1"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2950</TotalTime>
  <Words>1479</Words>
  <Application>Microsoft Office PowerPoint</Application>
  <PresentationFormat>Personalizado</PresentationFormat>
  <Paragraphs>392</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Social Media adoption by Audit Institutions. A comparative analysis of the EU and the US.</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Social Media adoption by Audit Institutions. A comparative analysis of the EU and the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145</cp:revision>
  <dcterms:created xsi:type="dcterms:W3CDTF">2019-02-19T17:40:52Z</dcterms:created>
  <dcterms:modified xsi:type="dcterms:W3CDTF">2019-03-18T17:46:50Z</dcterms:modified>
</cp:coreProperties>
</file>